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e5c7e40ff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e5c7e40ff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ce6da63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ce6da63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ce6da637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ce6da6374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ce6da6374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ce6da6374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cdeb195e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cdeb195e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da92e0c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da92e0c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cdeb195e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cdeb195e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cdeb195e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cdeb195e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cdeb195e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cdeb195e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cdeb195e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cdeb195e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cdeb195e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cdeb195e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da92e0c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da92e0c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da92e0c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da92e0c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cdeb195e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cdeb195e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cdeb195e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cdeb195e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cdeb195e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cdeb195e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cdeb195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cdeb195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cdeb195e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cdeb195e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e011323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e011323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e011323f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e011323f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e011323f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e011323f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e011323f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e011323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e5c7e40ff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e5c7e40ff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e5c7e40f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e5c7e40f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e5c7e40ff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e5c7e40ff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e5c7e40f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e5c7e40f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e5c7e40ff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e5c7e40ff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e5c7e40ff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e5c7e40ff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cdeb195e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cdeb195e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cdeb195e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cdeb195e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ce6da63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ce6da63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ce6da63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ce6da63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jpg"/><Relationship Id="rId4" Type="http://schemas.openxmlformats.org/officeDocument/2006/relationships/image" Target="../media/image2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jp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jp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jp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jpg"/><Relationship Id="rId4" Type="http://schemas.openxmlformats.org/officeDocument/2006/relationships/image" Target="../media/image21.png"/><Relationship Id="rId5" Type="http://schemas.openxmlformats.org/officeDocument/2006/relationships/image" Target="../media/image33.gif"/></Relationships>
</file>

<file path=ppt/slides/_rels/slide24.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7.png"/><Relationship Id="rId12" Type="http://schemas.openxmlformats.org/officeDocument/2006/relationships/image" Target="../media/image36.jp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jpg"/><Relationship Id="rId4" Type="http://schemas.openxmlformats.org/officeDocument/2006/relationships/image" Target="../media/image21.png"/><Relationship Id="rId9" Type="http://schemas.openxmlformats.org/officeDocument/2006/relationships/image" Target="../media/image38.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21.png"/><Relationship Id="rId5" Type="http://schemas.openxmlformats.org/officeDocument/2006/relationships/image" Target="../media/image4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4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11700" y="163450"/>
            <a:ext cx="8520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u="sng">
                <a:solidFill>
                  <a:schemeClr val="lt1"/>
                </a:solidFill>
              </a:rPr>
              <a:t>MOBILE ROBOT NAVIGATION USING ROS</a:t>
            </a:r>
            <a:endParaRPr sz="3000" u="sng">
              <a:solidFill>
                <a:schemeClr val="lt1"/>
              </a:solidFill>
            </a:endParaRPr>
          </a:p>
        </p:txBody>
      </p:sp>
      <p:sp>
        <p:nvSpPr>
          <p:cNvPr id="55" name="Google Shape;55;p13"/>
          <p:cNvSpPr txBox="1"/>
          <p:nvPr/>
        </p:nvSpPr>
        <p:spPr>
          <a:xfrm>
            <a:off x="0" y="1466150"/>
            <a:ext cx="6876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lt1"/>
                </a:solidFill>
              </a:rPr>
              <a:t>Project Members: </a:t>
            </a:r>
            <a:endParaRPr b="1" sz="2800">
              <a:solidFill>
                <a:schemeClr val="lt1"/>
              </a:solidFill>
            </a:endParaRPr>
          </a:p>
          <a:p>
            <a:pPr indent="0" lvl="0" marL="0" rtl="0" algn="l">
              <a:spcBef>
                <a:spcPts val="0"/>
              </a:spcBef>
              <a:spcAft>
                <a:spcPts val="0"/>
              </a:spcAft>
              <a:buNone/>
            </a:pPr>
            <a:r>
              <a:rPr b="1" lang="en" sz="2800">
                <a:solidFill>
                  <a:schemeClr val="lt1"/>
                </a:solidFill>
              </a:rPr>
              <a:t>Pranto Abir Shahriar </a:t>
            </a:r>
            <a:endParaRPr b="1" sz="2800">
              <a:solidFill>
                <a:schemeClr val="lt1"/>
              </a:solidFill>
            </a:endParaRPr>
          </a:p>
          <a:p>
            <a:pPr indent="0" lvl="0" marL="0" rtl="0" algn="l">
              <a:spcBef>
                <a:spcPts val="0"/>
              </a:spcBef>
              <a:spcAft>
                <a:spcPts val="0"/>
              </a:spcAft>
              <a:buNone/>
            </a:pPr>
            <a:r>
              <a:rPr b="1" lang="en" sz="2800">
                <a:solidFill>
                  <a:schemeClr val="lt1"/>
                </a:solidFill>
              </a:rPr>
              <a:t>Yousha Mohammed Shamin </a:t>
            </a:r>
            <a:endParaRPr b="1" sz="2800">
              <a:solidFill>
                <a:schemeClr val="lt1"/>
              </a:solidFill>
            </a:endParaRPr>
          </a:p>
          <a:p>
            <a:pPr indent="0" lvl="0" marL="0" rtl="0" algn="l">
              <a:spcBef>
                <a:spcPts val="0"/>
              </a:spcBef>
              <a:spcAft>
                <a:spcPts val="0"/>
              </a:spcAft>
              <a:buNone/>
            </a:pPr>
            <a:r>
              <a:rPr b="1" lang="en" sz="2800">
                <a:solidFill>
                  <a:schemeClr val="lt1"/>
                </a:solidFill>
              </a:rPr>
              <a:t>Das Anjan Kumar </a:t>
            </a:r>
            <a:endParaRPr b="1" sz="2800">
              <a:solidFill>
                <a:schemeClr val="lt1"/>
              </a:solidFill>
            </a:endParaRPr>
          </a:p>
          <a:p>
            <a:pPr indent="0" lvl="0" marL="0" rtl="0" algn="l">
              <a:spcBef>
                <a:spcPts val="0"/>
              </a:spcBef>
              <a:spcAft>
                <a:spcPts val="0"/>
              </a:spcAft>
              <a:buNone/>
            </a:pPr>
            <a:r>
              <a:t/>
            </a:r>
            <a:endParaRPr b="1" sz="2800">
              <a:solidFill>
                <a:schemeClr val="lt1"/>
              </a:solidFill>
            </a:endParaRPr>
          </a:p>
          <a:p>
            <a:pPr indent="0" lvl="0" marL="0" rtl="0" algn="l">
              <a:spcBef>
                <a:spcPts val="0"/>
              </a:spcBef>
              <a:spcAft>
                <a:spcPts val="0"/>
              </a:spcAft>
              <a:buNone/>
            </a:pPr>
            <a:r>
              <a:rPr b="1" lang="en" sz="2800">
                <a:solidFill>
                  <a:schemeClr val="lt1"/>
                </a:solidFill>
              </a:rPr>
              <a:t>Project Supervisor: Kiss Domokos</a:t>
            </a:r>
            <a:endParaRPr b="1" sz="2800">
              <a:solidFill>
                <a:schemeClr val="lt1"/>
              </a:solidFill>
            </a:endParaRPr>
          </a:p>
          <a:p>
            <a:pPr indent="0" lvl="0" marL="0" rtl="0" algn="ctr">
              <a:spcBef>
                <a:spcPts val="0"/>
              </a:spcBef>
              <a:spcAft>
                <a:spcPts val="0"/>
              </a:spcAft>
              <a:buNone/>
            </a:pPr>
            <a:r>
              <a:t/>
            </a:r>
            <a:endParaRPr b="1" sz="2800">
              <a:solidFill>
                <a:schemeClr val="lt1"/>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2"/>
          <p:cNvSpPr txBox="1"/>
          <p:nvPr>
            <p:ph type="title"/>
          </p:nvPr>
        </p:nvSpPr>
        <p:spPr>
          <a:xfrm>
            <a:off x="204450" y="173000"/>
            <a:ext cx="3437100" cy="5349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u="sng"/>
              <a:t>ROS Actions</a:t>
            </a:r>
            <a:endParaRPr b="1" sz="2720" u="sng"/>
          </a:p>
        </p:txBody>
      </p:sp>
      <p:sp>
        <p:nvSpPr>
          <p:cNvPr id="130" name="Google Shape;130;p22"/>
          <p:cNvSpPr txBox="1"/>
          <p:nvPr>
            <p:ph idx="1" type="body"/>
          </p:nvPr>
        </p:nvSpPr>
        <p:spPr>
          <a:xfrm>
            <a:off x="346050" y="849400"/>
            <a:ext cx="3153900" cy="3837900"/>
          </a:xfrm>
          <a:prstGeom prst="rect">
            <a:avLst/>
          </a:prstGeom>
          <a:noFill/>
          <a:ln>
            <a:noFill/>
          </a:ln>
          <a:effectLst>
            <a:outerShdw blurRad="14287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just">
              <a:lnSpc>
                <a:spcPct val="105000"/>
              </a:lnSpc>
              <a:spcBef>
                <a:spcPts val="0"/>
              </a:spcBef>
              <a:spcAft>
                <a:spcPts val="0"/>
              </a:spcAft>
              <a:buSzPts val="935"/>
              <a:buNone/>
            </a:pPr>
            <a:r>
              <a:rPr b="1" lang="en" sz="2140">
                <a:solidFill>
                  <a:schemeClr val="dk1"/>
                </a:solidFill>
              </a:rPr>
              <a:t>=&gt; </a:t>
            </a:r>
            <a:r>
              <a:rPr b="1" lang="en" sz="1715">
                <a:solidFill>
                  <a:schemeClr val="dk1"/>
                </a:solidFill>
              </a:rPr>
              <a:t>The actionlib stack provides a standardized interface for interfacing with preemptable tasks.</a:t>
            </a:r>
            <a:endParaRPr b="1" sz="1715">
              <a:solidFill>
                <a:schemeClr val="dk1"/>
              </a:solidFill>
            </a:endParaRPr>
          </a:p>
          <a:p>
            <a:pPr indent="0" lvl="0" marL="0" rtl="0" algn="just">
              <a:lnSpc>
                <a:spcPct val="105000"/>
              </a:lnSpc>
              <a:spcBef>
                <a:spcPts val="1200"/>
              </a:spcBef>
              <a:spcAft>
                <a:spcPts val="0"/>
              </a:spcAft>
              <a:buSzPts val="935"/>
              <a:buNone/>
            </a:pPr>
            <a:r>
              <a:t/>
            </a:r>
            <a:endParaRPr b="1" sz="1715">
              <a:solidFill>
                <a:schemeClr val="dk1"/>
              </a:solidFill>
            </a:endParaRPr>
          </a:p>
          <a:p>
            <a:pPr indent="0" lvl="0" marL="0" rtl="0" algn="just">
              <a:lnSpc>
                <a:spcPct val="105000"/>
              </a:lnSpc>
              <a:spcBef>
                <a:spcPts val="1200"/>
              </a:spcBef>
              <a:spcAft>
                <a:spcPts val="1200"/>
              </a:spcAft>
              <a:buSzPts val="935"/>
              <a:buNone/>
            </a:pPr>
            <a:r>
              <a:rPr b="1" lang="en" sz="1715">
                <a:solidFill>
                  <a:schemeClr val="dk1"/>
                </a:solidFill>
              </a:rPr>
              <a:t>=&gt; Such as moving the robot base from a target point to goal point, performing laser scan and publishing the result as point cloud.</a:t>
            </a:r>
            <a:endParaRPr b="1" sz="1715">
              <a:solidFill>
                <a:schemeClr val="dk1"/>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3"/>
          <p:cNvSpPr txBox="1"/>
          <p:nvPr>
            <p:ph type="title"/>
          </p:nvPr>
        </p:nvSpPr>
        <p:spPr>
          <a:xfrm>
            <a:off x="141575" y="445025"/>
            <a:ext cx="8887200" cy="9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u="sng"/>
              <a:t>Client Server Interaction within ROS action </a:t>
            </a:r>
            <a:r>
              <a:rPr b="1" lang="en" sz="2720" u="sng"/>
              <a:t>Library</a:t>
            </a:r>
            <a:r>
              <a:rPr b="1" lang="en" sz="2720" u="sng"/>
              <a:t> </a:t>
            </a:r>
            <a:endParaRPr b="1" sz="2720" u="sng"/>
          </a:p>
        </p:txBody>
      </p:sp>
      <p:pic>
        <p:nvPicPr>
          <p:cNvPr id="136" name="Google Shape;136;p23"/>
          <p:cNvPicPr preferRelativeResize="0"/>
          <p:nvPr/>
        </p:nvPicPr>
        <p:blipFill>
          <a:blip r:embed="rId4">
            <a:alphaModFix/>
          </a:blip>
          <a:stretch>
            <a:fillRect/>
          </a:stretch>
        </p:blipFill>
        <p:spPr>
          <a:xfrm>
            <a:off x="530750" y="1531900"/>
            <a:ext cx="8082476" cy="26049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4"/>
          <p:cNvSpPr txBox="1"/>
          <p:nvPr>
            <p:ph idx="1" type="body"/>
          </p:nvPr>
        </p:nvSpPr>
        <p:spPr>
          <a:xfrm>
            <a:off x="283100" y="562375"/>
            <a:ext cx="5190600" cy="3852600"/>
          </a:xfrm>
          <a:prstGeom prst="rect">
            <a:avLst/>
          </a:prstGeom>
          <a:noFill/>
          <a:effectLst>
            <a:outerShdw blurRad="14287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1200"/>
              </a:spcBef>
              <a:spcAft>
                <a:spcPts val="0"/>
              </a:spcAft>
              <a:buNone/>
            </a:pPr>
            <a:r>
              <a:rPr b="1" lang="en" sz="1700">
                <a:solidFill>
                  <a:schemeClr val="dk1"/>
                </a:solidFill>
              </a:rPr>
              <a:t>The Client Server interaction is done using 3 specifications. They are:</a:t>
            </a:r>
            <a:endParaRPr b="1" sz="1700">
              <a:solidFill>
                <a:schemeClr val="dk1"/>
              </a:solidFill>
            </a:endParaRPr>
          </a:p>
          <a:p>
            <a:pPr indent="0" lvl="0" marL="0" rtl="0" algn="l">
              <a:spcBef>
                <a:spcPts val="1200"/>
              </a:spcBef>
              <a:spcAft>
                <a:spcPts val="0"/>
              </a:spcAft>
              <a:buNone/>
            </a:pPr>
            <a:r>
              <a:t/>
            </a:r>
            <a:endParaRPr b="1" sz="7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 </a:t>
            </a:r>
            <a:r>
              <a:rPr b="1" lang="en" sz="1700">
                <a:solidFill>
                  <a:schemeClr val="dk1"/>
                </a:solidFill>
              </a:rPr>
              <a:t>·</a:t>
            </a:r>
            <a:r>
              <a:rPr b="1" lang="en" sz="1100">
                <a:solidFill>
                  <a:schemeClr val="dk1"/>
                </a:solidFill>
                <a:latin typeface="Times New Roman"/>
                <a:ea typeface="Times New Roman"/>
                <a:cs typeface="Times New Roman"/>
                <a:sym typeface="Times New Roman"/>
              </a:rPr>
              <a:t>    </a:t>
            </a:r>
            <a:r>
              <a:rPr b="1" lang="en" sz="1700">
                <a:solidFill>
                  <a:schemeClr val="dk1"/>
                </a:solidFill>
              </a:rPr>
              <a:t>Goal: The goal is the target task that must be done by the server and which is requested by the client.</a:t>
            </a:r>
            <a:endParaRPr b="1" sz="1700">
              <a:solidFill>
                <a:schemeClr val="dk1"/>
              </a:solidFill>
            </a:endParaRPr>
          </a:p>
          <a:p>
            <a:pPr indent="0" lvl="0" marL="0" rtl="0" algn="l">
              <a:spcBef>
                <a:spcPts val="1200"/>
              </a:spcBef>
              <a:spcAft>
                <a:spcPts val="0"/>
              </a:spcAft>
              <a:buClr>
                <a:schemeClr val="dk1"/>
              </a:buClr>
              <a:buSzPts val="1100"/>
              <a:buFont typeface="Arial"/>
              <a:buNone/>
            </a:pPr>
            <a:r>
              <a:rPr b="1" lang="en" sz="1700">
                <a:solidFill>
                  <a:schemeClr val="dk1"/>
                </a:solidFill>
              </a:rPr>
              <a:t>·</a:t>
            </a:r>
            <a:r>
              <a:rPr b="1" lang="en" sz="1100">
                <a:solidFill>
                  <a:schemeClr val="dk1"/>
                </a:solidFill>
                <a:latin typeface="Times New Roman"/>
                <a:ea typeface="Times New Roman"/>
                <a:cs typeface="Times New Roman"/>
                <a:sym typeface="Times New Roman"/>
              </a:rPr>
              <a:t>      </a:t>
            </a:r>
            <a:r>
              <a:rPr b="1" lang="en" sz="1700">
                <a:solidFill>
                  <a:schemeClr val="dk1"/>
                </a:solidFill>
              </a:rPr>
              <a:t>Feedback: Feedback provides server implementers a way to tell an ActionClient about the incremental progress of a goal.</a:t>
            </a:r>
            <a:endParaRPr b="1" sz="1700">
              <a:solidFill>
                <a:schemeClr val="dk1"/>
              </a:solidFill>
            </a:endParaRPr>
          </a:p>
          <a:p>
            <a:pPr indent="0" lvl="0" marL="0" rtl="0" algn="l">
              <a:spcBef>
                <a:spcPts val="1200"/>
              </a:spcBef>
              <a:spcAft>
                <a:spcPts val="0"/>
              </a:spcAft>
              <a:buClr>
                <a:schemeClr val="dk1"/>
              </a:buClr>
              <a:buSzPts val="1100"/>
              <a:buFont typeface="Arial"/>
              <a:buNone/>
            </a:pPr>
            <a:r>
              <a:rPr b="1" lang="en" sz="1500">
                <a:solidFill>
                  <a:schemeClr val="dk1"/>
                </a:solidFill>
              </a:rPr>
              <a:t>·</a:t>
            </a:r>
            <a:r>
              <a:rPr b="1" lang="en" sz="1100">
                <a:solidFill>
                  <a:schemeClr val="dk1"/>
                </a:solidFill>
                <a:latin typeface="Times New Roman"/>
                <a:ea typeface="Times New Roman"/>
                <a:cs typeface="Times New Roman"/>
                <a:sym typeface="Times New Roman"/>
              </a:rPr>
              <a:t>       </a:t>
            </a:r>
            <a:r>
              <a:rPr b="1" lang="en" sz="1700">
                <a:solidFill>
                  <a:schemeClr val="dk1"/>
                </a:solidFill>
              </a:rPr>
              <a:t>Result: A result is sent from the ActionServer to the ActionClient upon completion of the goal.</a:t>
            </a:r>
            <a:endParaRPr b="1" sz="1700">
              <a:solidFill>
                <a:schemeClr val="dk1"/>
              </a:solidFill>
            </a:endParaRPr>
          </a:p>
          <a:p>
            <a:pPr indent="0" lvl="0" marL="0" rtl="0" algn="l">
              <a:spcBef>
                <a:spcPts val="1200"/>
              </a:spcBef>
              <a:spcAft>
                <a:spcPts val="1200"/>
              </a:spcAft>
              <a:buNone/>
            </a:pPr>
            <a:r>
              <a:t/>
            </a:r>
            <a:endParaRPr b="1"/>
          </a:p>
        </p:txBody>
      </p:sp>
      <p:sp>
        <p:nvSpPr>
          <p:cNvPr id="142" name="Google Shape;142;p24"/>
          <p:cNvSpPr txBox="1"/>
          <p:nvPr/>
        </p:nvSpPr>
        <p:spPr>
          <a:xfrm>
            <a:off x="566250" y="314575"/>
            <a:ext cx="78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3" name="Google Shape;143;p24"/>
          <p:cNvSpPr txBox="1"/>
          <p:nvPr/>
        </p:nvSpPr>
        <p:spPr>
          <a:xfrm>
            <a:off x="419400" y="52975"/>
            <a:ext cx="83052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u="sng"/>
              <a:t>Client Server Interaction Specifications</a:t>
            </a:r>
            <a:endParaRPr b="1" sz="3100" u="sng"/>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5"/>
          <p:cNvPicPr preferRelativeResize="0"/>
          <p:nvPr/>
        </p:nvPicPr>
        <p:blipFill>
          <a:blip r:embed="rId3">
            <a:alphaModFix/>
          </a:blip>
          <a:stretch>
            <a:fillRect/>
          </a:stretch>
        </p:blipFill>
        <p:spPr>
          <a:xfrm>
            <a:off x="0" y="0"/>
            <a:ext cx="9144001" cy="5213975"/>
          </a:xfrm>
          <a:prstGeom prst="rect">
            <a:avLst/>
          </a:prstGeom>
          <a:noFill/>
          <a:ln>
            <a:noFill/>
          </a:ln>
        </p:spPr>
      </p:pic>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u="sng"/>
              <a:t>Problem Description</a:t>
            </a:r>
            <a:endParaRPr b="1" sz="2820" u="sng"/>
          </a:p>
        </p:txBody>
      </p:sp>
      <p:sp>
        <p:nvSpPr>
          <p:cNvPr id="150" name="Google Shape;150;p25"/>
          <p:cNvSpPr txBox="1"/>
          <p:nvPr>
            <p:ph idx="1" type="body"/>
          </p:nvPr>
        </p:nvSpPr>
        <p:spPr>
          <a:xfrm>
            <a:off x="311700" y="1152475"/>
            <a:ext cx="844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u="sng">
                <a:solidFill>
                  <a:schemeClr val="dk1"/>
                </a:solidFill>
              </a:rPr>
              <a:t>Implement wall following ROS node and maze solving algorithm.</a:t>
            </a:r>
            <a:endParaRPr sz="1900" u="sng">
              <a:solidFill>
                <a:schemeClr val="dk1"/>
              </a:solidFill>
            </a:endParaRPr>
          </a:p>
          <a:p>
            <a:pPr indent="0" lvl="0" marL="0" rtl="0" algn="ctr">
              <a:spcBef>
                <a:spcPts val="1200"/>
              </a:spcBef>
              <a:spcAft>
                <a:spcPts val="0"/>
              </a:spcAft>
              <a:buNone/>
            </a:pPr>
            <a:r>
              <a:t/>
            </a:r>
            <a:endParaRPr sz="1900" u="sng">
              <a:solidFill>
                <a:schemeClr val="dk1"/>
              </a:solidFill>
            </a:endParaRPr>
          </a:p>
          <a:p>
            <a:pPr indent="0" lvl="0" marL="0" rtl="0" algn="ctr">
              <a:spcBef>
                <a:spcPts val="1200"/>
              </a:spcBef>
              <a:spcAft>
                <a:spcPts val="1200"/>
              </a:spcAft>
              <a:buNone/>
            </a:pPr>
            <a:r>
              <a:t/>
            </a:r>
            <a:endParaRPr sz="1900" u="sng">
              <a:solidFill>
                <a:schemeClr val="dk1"/>
              </a:solidFill>
            </a:endParaRPr>
          </a:p>
        </p:txBody>
      </p:sp>
      <p:sp>
        <p:nvSpPr>
          <p:cNvPr id="151" name="Google Shape;151;p25"/>
          <p:cNvSpPr txBox="1"/>
          <p:nvPr/>
        </p:nvSpPr>
        <p:spPr>
          <a:xfrm>
            <a:off x="458850" y="2107725"/>
            <a:ext cx="8226300" cy="25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rPr>
              <a:t>=&gt; Implementation of well known wall follow algorithm as a form of ROS node.</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 sz="1900">
                <a:solidFill>
                  <a:schemeClr val="dk1"/>
                </a:solidFill>
              </a:rPr>
              <a:t>=&gt; Build a random simple </a:t>
            </a:r>
            <a:r>
              <a:rPr lang="en" sz="1900">
                <a:solidFill>
                  <a:schemeClr val="dk1"/>
                </a:solidFill>
              </a:rPr>
              <a:t>connected</a:t>
            </a:r>
            <a:r>
              <a:rPr lang="en" sz="1900">
                <a:solidFill>
                  <a:schemeClr val="dk1"/>
                </a:solidFill>
              </a:rPr>
              <a:t> maze.</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rPr lang="en" sz="1900">
                <a:solidFill>
                  <a:schemeClr val="dk1"/>
                </a:solidFill>
              </a:rPr>
              <a:t>=&gt; Implementation of the wall follow node as maze solving algorithm.</a:t>
            </a:r>
            <a:endParaRPr sz="1900">
              <a:solidFill>
                <a:schemeClr val="dk1"/>
              </a:solidFill>
            </a:endParaRPr>
          </a:p>
        </p:txBody>
      </p:sp>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6"/>
          <p:cNvPicPr preferRelativeResize="0"/>
          <p:nvPr/>
        </p:nvPicPr>
        <p:blipFill>
          <a:blip r:embed="rId3">
            <a:alphaModFix/>
          </a:blip>
          <a:stretch>
            <a:fillRect/>
          </a:stretch>
        </p:blipFill>
        <p:spPr>
          <a:xfrm>
            <a:off x="0" y="0"/>
            <a:ext cx="9144001" cy="5213975"/>
          </a:xfrm>
          <a:prstGeom prst="rect">
            <a:avLst/>
          </a:prstGeom>
          <a:noFill/>
          <a:ln>
            <a:noFill/>
          </a:ln>
        </p:spPr>
      </p:pic>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u="sng"/>
              <a:t>Wall follow Algorithm</a:t>
            </a:r>
            <a:endParaRPr b="1" sz="2820" u="sng"/>
          </a:p>
        </p:txBody>
      </p:sp>
      <p:sp>
        <p:nvSpPr>
          <p:cNvPr id="158" name="Google Shape;158;p26"/>
          <p:cNvSpPr txBox="1"/>
          <p:nvPr>
            <p:ph idx="1" type="body"/>
          </p:nvPr>
        </p:nvSpPr>
        <p:spPr>
          <a:xfrm>
            <a:off x="311700" y="1866125"/>
            <a:ext cx="4139700" cy="2348400"/>
          </a:xfrm>
          <a:prstGeom prst="rect">
            <a:avLst/>
          </a:prstGeom>
          <a:effectLst>
            <a:outerShdw blurRad="1428750" rotWithShape="0" algn="bl" dir="5400000" dist="19050">
              <a:srgbClr val="000000">
                <a:alpha val="96000"/>
              </a:srgbClr>
            </a:outerShdw>
          </a:effectLst>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dk1"/>
                </a:solidFill>
              </a:rPr>
              <a:t>The wall-follow algorithm states that for a connected maze, if one keeps its hand fixed on any of the wall and traverse the maze it will finally reach the exit. It is well known algorithm for maze solving. </a:t>
            </a:r>
            <a:endParaRPr sz="2000">
              <a:solidFill>
                <a:schemeClr val="dk1"/>
              </a:solidFill>
            </a:endParaRPr>
          </a:p>
        </p:txBody>
      </p:sp>
      <p:pic>
        <p:nvPicPr>
          <p:cNvPr id="159" name="Google Shape;159;p26"/>
          <p:cNvPicPr preferRelativeResize="0"/>
          <p:nvPr/>
        </p:nvPicPr>
        <p:blipFill>
          <a:blip r:embed="rId4">
            <a:alphaModFix/>
          </a:blip>
          <a:stretch>
            <a:fillRect/>
          </a:stretch>
        </p:blipFill>
        <p:spPr>
          <a:xfrm>
            <a:off x="4692600" y="1220275"/>
            <a:ext cx="4139700" cy="36401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3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0" y="0"/>
            <a:ext cx="9144001" cy="5213975"/>
          </a:xfrm>
          <a:prstGeom prst="rect">
            <a:avLst/>
          </a:prstGeom>
          <a:noFill/>
          <a:ln>
            <a:noFill/>
          </a:ln>
        </p:spPr>
      </p:pic>
      <p:sp>
        <p:nvSpPr>
          <p:cNvPr id="165" name="Google Shape;165;p27"/>
          <p:cNvSpPr txBox="1"/>
          <p:nvPr>
            <p:ph type="title"/>
          </p:nvPr>
        </p:nvSpPr>
        <p:spPr>
          <a:xfrm>
            <a:off x="311700" y="125825"/>
            <a:ext cx="8520600" cy="125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t>Wall follow Algorithm </a:t>
            </a:r>
            <a:endParaRPr b="1" u="sng"/>
          </a:p>
          <a:p>
            <a:pPr indent="0" lvl="0" marL="0" rtl="0" algn="ctr">
              <a:spcBef>
                <a:spcPts val="0"/>
              </a:spcBef>
              <a:spcAft>
                <a:spcPts val="0"/>
              </a:spcAft>
              <a:buNone/>
            </a:pPr>
            <a:r>
              <a:rPr b="1" lang="en" u="sng"/>
              <a:t>Working Flow Chart</a:t>
            </a:r>
            <a:endParaRPr b="1" u="sng"/>
          </a:p>
        </p:txBody>
      </p:sp>
      <p:pic>
        <p:nvPicPr>
          <p:cNvPr id="166" name="Google Shape;166;p27"/>
          <p:cNvPicPr preferRelativeResize="0"/>
          <p:nvPr/>
        </p:nvPicPr>
        <p:blipFill>
          <a:blip r:embed="rId4">
            <a:alphaModFix/>
          </a:blip>
          <a:stretch>
            <a:fillRect/>
          </a:stretch>
        </p:blipFill>
        <p:spPr>
          <a:xfrm>
            <a:off x="1665900" y="1194275"/>
            <a:ext cx="5812199" cy="360320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0" y="0"/>
            <a:ext cx="9144001" cy="5213975"/>
          </a:xfrm>
          <a:prstGeom prst="rect">
            <a:avLst/>
          </a:prstGeom>
          <a:noFill/>
          <a:ln>
            <a:noFill/>
          </a:ln>
        </p:spPr>
      </p:pic>
      <p:sp>
        <p:nvSpPr>
          <p:cNvPr id="172" name="Google Shape;172;p28"/>
          <p:cNvSpPr txBox="1"/>
          <p:nvPr/>
        </p:nvSpPr>
        <p:spPr>
          <a:xfrm>
            <a:off x="141575" y="125825"/>
            <a:ext cx="3822300" cy="463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=&gt; The robot starts with going forward.</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=&gt; If it faces obstacle, it turns left to keep the obstacle on it’s right.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=&gt; Then starts to follow the wall keeping it on it’s right.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=&gt; While following the wall if the wall is lost it turns right to get the wall again.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=&gt; While </a:t>
            </a:r>
            <a:r>
              <a:rPr lang="en" sz="1700"/>
              <a:t>following</a:t>
            </a:r>
            <a:r>
              <a:rPr lang="en" sz="1700"/>
              <a:t> the wall if is faces obstacle in front then it turns left to keep the wall on its right. </a:t>
            </a:r>
            <a:endParaRPr sz="1700"/>
          </a:p>
          <a:p>
            <a:pPr indent="0" lvl="0" marL="0" rtl="0" algn="l">
              <a:spcBef>
                <a:spcPts val="0"/>
              </a:spcBef>
              <a:spcAft>
                <a:spcPts val="0"/>
              </a:spcAft>
              <a:buNone/>
            </a:pPr>
            <a:r>
              <a:rPr lang="en" sz="1700"/>
              <a:t> </a:t>
            </a:r>
            <a:endParaRPr sz="1700"/>
          </a:p>
        </p:txBody>
      </p:sp>
      <p:pic>
        <p:nvPicPr>
          <p:cNvPr id="173" name="Google Shape;173;p28"/>
          <p:cNvPicPr preferRelativeResize="0"/>
          <p:nvPr/>
        </p:nvPicPr>
        <p:blipFill>
          <a:blip r:embed="rId4">
            <a:alphaModFix/>
          </a:blip>
          <a:stretch>
            <a:fillRect/>
          </a:stretch>
        </p:blipFill>
        <p:spPr>
          <a:xfrm>
            <a:off x="3947750" y="846350"/>
            <a:ext cx="5100851" cy="31622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9"/>
          <p:cNvPicPr preferRelativeResize="0"/>
          <p:nvPr/>
        </p:nvPicPr>
        <p:blipFill>
          <a:blip r:embed="rId3">
            <a:alphaModFix/>
          </a:blip>
          <a:stretch>
            <a:fillRect/>
          </a:stretch>
        </p:blipFill>
        <p:spPr>
          <a:xfrm>
            <a:off x="0" y="0"/>
            <a:ext cx="9144001" cy="5213975"/>
          </a:xfrm>
          <a:prstGeom prst="rect">
            <a:avLst/>
          </a:prstGeom>
          <a:noFill/>
          <a:ln>
            <a:noFill/>
          </a:ln>
        </p:spPr>
      </p:pic>
      <p:sp>
        <p:nvSpPr>
          <p:cNvPr id="179" name="Google Shape;179;p29"/>
          <p:cNvSpPr txBox="1"/>
          <p:nvPr>
            <p:ph type="title"/>
          </p:nvPr>
        </p:nvSpPr>
        <p:spPr>
          <a:xfrm>
            <a:off x="311700" y="2720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t>Working Principle of Wall follow ROS Node</a:t>
            </a:r>
            <a:endParaRPr b="1" u="sng"/>
          </a:p>
        </p:txBody>
      </p:sp>
      <p:sp>
        <p:nvSpPr>
          <p:cNvPr id="180" name="Google Shape;180;p29"/>
          <p:cNvSpPr txBox="1"/>
          <p:nvPr>
            <p:ph idx="1" type="body"/>
          </p:nvPr>
        </p:nvSpPr>
        <p:spPr>
          <a:xfrm>
            <a:off x="311700" y="844700"/>
            <a:ext cx="8520600" cy="39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rPr>
              <a:t>=&gt; The wall follow ROS node gets the laser reading from the sensor by subscribing to the scan topic published by the sensor. </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spcBef>
                <a:spcPts val="1200"/>
              </a:spcBef>
              <a:spcAft>
                <a:spcPts val="0"/>
              </a:spcAft>
              <a:buNone/>
            </a:pPr>
            <a:r>
              <a:rPr lang="en" sz="2000">
                <a:solidFill>
                  <a:schemeClr val="dk1"/>
                </a:solidFill>
              </a:rPr>
              <a:t>=&gt; The wall follow ROS node </a:t>
            </a:r>
            <a:r>
              <a:rPr lang="en" sz="2000">
                <a:solidFill>
                  <a:schemeClr val="dk1"/>
                </a:solidFill>
              </a:rPr>
              <a:t>communicates with the robot model by publishing the motion command in the cmd_vel topic. </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spcBef>
                <a:spcPts val="1200"/>
              </a:spcBef>
              <a:spcAft>
                <a:spcPts val="0"/>
              </a:spcAft>
              <a:buNone/>
            </a:pPr>
            <a:r>
              <a:rPr lang="en" sz="2000">
                <a:solidFill>
                  <a:schemeClr val="dk1"/>
                </a:solidFill>
              </a:rPr>
              <a:t>=&gt; In between subscribing and publishing, the ROS node is running the wall follow algorithm. Based on which the node is generating the motion commands. </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spcBef>
                <a:spcPts val="1200"/>
              </a:spcBef>
              <a:spcAft>
                <a:spcPts val="1200"/>
              </a:spcAft>
              <a:buNone/>
            </a:pPr>
            <a:r>
              <a:t/>
            </a:r>
            <a:endParaRPr sz="2000">
              <a:solidFill>
                <a:schemeClr val="dk1"/>
              </a:solidFill>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0"/>
          <p:cNvPicPr preferRelativeResize="0"/>
          <p:nvPr/>
        </p:nvPicPr>
        <p:blipFill>
          <a:blip r:embed="rId3">
            <a:alphaModFix/>
          </a:blip>
          <a:stretch>
            <a:fillRect/>
          </a:stretch>
        </p:blipFill>
        <p:spPr>
          <a:xfrm>
            <a:off x="0" y="0"/>
            <a:ext cx="9144001" cy="5213975"/>
          </a:xfrm>
          <a:prstGeom prst="rect">
            <a:avLst/>
          </a:prstGeom>
          <a:noFill/>
          <a:ln>
            <a:noFill/>
          </a:ln>
        </p:spPr>
      </p:pic>
      <p:sp>
        <p:nvSpPr>
          <p:cNvPr id="186" name="Google Shape;186;p30"/>
          <p:cNvSpPr txBox="1"/>
          <p:nvPr>
            <p:ph type="title"/>
          </p:nvPr>
        </p:nvSpPr>
        <p:spPr>
          <a:xfrm>
            <a:off x="311700" y="0"/>
            <a:ext cx="8520600" cy="1065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t>Demonstration</a:t>
            </a:r>
            <a:endParaRPr b="1" u="sng"/>
          </a:p>
          <a:p>
            <a:pPr indent="0" lvl="0" marL="0" rtl="0" algn="ctr">
              <a:spcBef>
                <a:spcPts val="0"/>
              </a:spcBef>
              <a:spcAft>
                <a:spcPts val="0"/>
              </a:spcAft>
              <a:buNone/>
            </a:pPr>
            <a:r>
              <a:rPr b="1" lang="en" u="sng"/>
              <a:t>Wall follow in a maze</a:t>
            </a:r>
            <a:endParaRPr b="1" u="sng"/>
          </a:p>
        </p:txBody>
      </p:sp>
      <p:pic>
        <p:nvPicPr>
          <p:cNvPr id="187" name="Google Shape;187;p30"/>
          <p:cNvPicPr preferRelativeResize="0"/>
          <p:nvPr/>
        </p:nvPicPr>
        <p:blipFill>
          <a:blip r:embed="rId4">
            <a:alphaModFix/>
          </a:blip>
          <a:stretch>
            <a:fillRect/>
          </a:stretch>
        </p:blipFill>
        <p:spPr>
          <a:xfrm>
            <a:off x="906950" y="1118150"/>
            <a:ext cx="7727675" cy="40958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3" name="Google Shape;19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1"/>
          <p:cNvPicPr preferRelativeResize="0"/>
          <p:nvPr/>
        </p:nvPicPr>
        <p:blipFill>
          <a:blip r:embed="rId3">
            <a:alphaModFix/>
          </a:blip>
          <a:stretch>
            <a:fillRect/>
          </a:stretch>
        </p:blipFill>
        <p:spPr>
          <a:xfrm>
            <a:off x="0" y="0"/>
            <a:ext cx="9144001" cy="5213975"/>
          </a:xfrm>
          <a:prstGeom prst="rect">
            <a:avLst/>
          </a:prstGeom>
          <a:noFill/>
          <a:ln>
            <a:noFill/>
          </a:ln>
        </p:spPr>
      </p:pic>
      <p:sp>
        <p:nvSpPr>
          <p:cNvPr id="195" name="Google Shape;195;p31"/>
          <p:cNvSpPr txBox="1"/>
          <p:nvPr/>
        </p:nvSpPr>
        <p:spPr>
          <a:xfrm>
            <a:off x="2202100" y="188750"/>
            <a:ext cx="48762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u="sng">
                <a:solidFill>
                  <a:schemeClr val="dk1"/>
                </a:solidFill>
              </a:rPr>
              <a:t>Result</a:t>
            </a:r>
            <a:endParaRPr b="1" sz="3500" u="sng">
              <a:solidFill>
                <a:schemeClr val="dk1"/>
              </a:solidFill>
            </a:endParaRPr>
          </a:p>
        </p:txBody>
      </p:sp>
      <p:sp>
        <p:nvSpPr>
          <p:cNvPr id="196" name="Google Shape;196;p31"/>
          <p:cNvSpPr txBox="1"/>
          <p:nvPr/>
        </p:nvSpPr>
        <p:spPr>
          <a:xfrm>
            <a:off x="393250" y="1937125"/>
            <a:ext cx="4026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=&gt; </a:t>
            </a:r>
            <a:r>
              <a:rPr lang="en" sz="2200">
                <a:solidFill>
                  <a:schemeClr val="dk1"/>
                </a:solidFill>
              </a:rPr>
              <a:t>The wall follow </a:t>
            </a:r>
            <a:r>
              <a:rPr lang="en" sz="2200">
                <a:solidFill>
                  <a:schemeClr val="dk1"/>
                </a:solidFill>
              </a:rPr>
              <a:t>algorithm</a:t>
            </a:r>
            <a:r>
              <a:rPr lang="en" sz="2200">
                <a:solidFill>
                  <a:schemeClr val="dk1"/>
                </a:solidFill>
              </a:rPr>
              <a:t> could solve the simple </a:t>
            </a:r>
            <a:r>
              <a:rPr lang="en" sz="2200">
                <a:solidFill>
                  <a:schemeClr val="dk1"/>
                </a:solidFill>
              </a:rPr>
              <a:t>connected</a:t>
            </a:r>
            <a:r>
              <a:rPr lang="en" sz="2200">
                <a:solidFill>
                  <a:schemeClr val="dk1"/>
                </a:solidFill>
              </a:rPr>
              <a:t> maze. The solving path can be visualized. </a:t>
            </a:r>
            <a:endParaRPr sz="2200">
              <a:solidFill>
                <a:schemeClr val="dk1"/>
              </a:solidFill>
            </a:endParaRPr>
          </a:p>
          <a:p>
            <a:pPr indent="0" lvl="0" marL="0" rtl="0" algn="l">
              <a:spcBef>
                <a:spcPts val="0"/>
              </a:spcBef>
              <a:spcAft>
                <a:spcPts val="0"/>
              </a:spcAft>
              <a:buNone/>
            </a:pPr>
            <a:r>
              <a:t/>
            </a:r>
            <a:endParaRPr sz="2200">
              <a:solidFill>
                <a:schemeClr val="dk1"/>
              </a:solidFill>
            </a:endParaRPr>
          </a:p>
          <a:p>
            <a:pPr indent="0" lvl="0" marL="0" rtl="0" algn="l">
              <a:spcBef>
                <a:spcPts val="0"/>
              </a:spcBef>
              <a:spcAft>
                <a:spcPts val="0"/>
              </a:spcAft>
              <a:buNone/>
            </a:pPr>
            <a:r>
              <a:t/>
            </a:r>
            <a:endParaRPr sz="2200">
              <a:solidFill>
                <a:schemeClr val="dk1"/>
              </a:solidFill>
            </a:endParaRPr>
          </a:p>
        </p:txBody>
      </p:sp>
      <p:pic>
        <p:nvPicPr>
          <p:cNvPr id="197" name="Google Shape;197;p31"/>
          <p:cNvPicPr preferRelativeResize="0"/>
          <p:nvPr/>
        </p:nvPicPr>
        <p:blipFill>
          <a:blip r:embed="rId4">
            <a:alphaModFix/>
          </a:blip>
          <a:stretch>
            <a:fillRect/>
          </a:stretch>
        </p:blipFill>
        <p:spPr>
          <a:xfrm>
            <a:off x="4973879" y="833938"/>
            <a:ext cx="3858421" cy="4270375"/>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pic>
        <p:nvPicPr>
          <p:cNvPr id="60" name="Google Shape;60;p14"/>
          <p:cNvPicPr preferRelativeResize="0"/>
          <p:nvPr/>
        </p:nvPicPr>
        <p:blipFill>
          <a:blip r:embed="rId4">
            <a:alphaModFix/>
          </a:blip>
          <a:stretch>
            <a:fillRect/>
          </a:stretch>
        </p:blipFill>
        <p:spPr>
          <a:xfrm>
            <a:off x="0" y="0"/>
            <a:ext cx="9144000" cy="5143501"/>
          </a:xfrm>
          <a:prstGeom prst="rect">
            <a:avLst/>
          </a:prstGeom>
          <a:noFill/>
          <a:ln>
            <a:noFill/>
          </a:ln>
        </p:spPr>
      </p:pic>
      <p:sp>
        <p:nvSpPr>
          <p:cNvPr id="61" name="Google Shape;61;p14"/>
          <p:cNvSpPr txBox="1"/>
          <p:nvPr/>
        </p:nvSpPr>
        <p:spPr>
          <a:xfrm>
            <a:off x="1981900" y="34800"/>
            <a:ext cx="55701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u="sng">
                <a:solidFill>
                  <a:schemeClr val="lt1"/>
                </a:solidFill>
              </a:rPr>
              <a:t>INTRODUCTION</a:t>
            </a:r>
            <a:endParaRPr b="1" sz="3100" u="sng">
              <a:solidFill>
                <a:schemeClr val="lt1"/>
              </a:solidFill>
            </a:endParaRPr>
          </a:p>
        </p:txBody>
      </p:sp>
      <p:sp>
        <p:nvSpPr>
          <p:cNvPr id="62" name="Google Shape;62;p14"/>
          <p:cNvSpPr txBox="1"/>
          <p:nvPr/>
        </p:nvSpPr>
        <p:spPr>
          <a:xfrm>
            <a:off x="0" y="710400"/>
            <a:ext cx="48603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rPr>
              <a:t>Mobile robots and robotic vehicles are becoming more and more widespread in industrial and everyday scenarios as well. These robots have to navigate among obstacles safely while progressing towards their target. </a:t>
            </a:r>
            <a:r>
              <a:rPr b="1" lang="en" sz="2300" u="sng">
                <a:solidFill>
                  <a:schemeClr val="lt1"/>
                </a:solidFill>
              </a:rPr>
              <a:t>The purpose of this project is to investigate and implement path planning and obstacle avoidance algorithms on a small-sized mobile robot.</a:t>
            </a:r>
            <a:endParaRPr sz="1800" u="sng"/>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1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2"/>
          <p:cNvPicPr preferRelativeResize="0"/>
          <p:nvPr/>
        </p:nvPicPr>
        <p:blipFill>
          <a:blip r:embed="rId3">
            <a:alphaModFix/>
          </a:blip>
          <a:stretch>
            <a:fillRect/>
          </a:stretch>
        </p:blipFill>
        <p:spPr>
          <a:xfrm>
            <a:off x="0" y="0"/>
            <a:ext cx="9143997" cy="5143501"/>
          </a:xfrm>
          <a:prstGeom prst="rect">
            <a:avLst/>
          </a:prstGeom>
          <a:noFill/>
          <a:ln>
            <a:noFill/>
          </a:ln>
        </p:spPr>
      </p:pic>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Rapidly-exploring Random Tree</a:t>
            </a:r>
            <a:endParaRPr/>
          </a:p>
        </p:txBody>
      </p:sp>
      <p:sp>
        <p:nvSpPr>
          <p:cNvPr id="204" name="Google Shape;204;p32"/>
          <p:cNvSpPr txBox="1"/>
          <p:nvPr>
            <p:ph idx="1" type="body"/>
          </p:nvPr>
        </p:nvSpPr>
        <p:spPr>
          <a:xfrm>
            <a:off x="311700" y="1152475"/>
            <a:ext cx="8832300" cy="39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Problem Overlay:</a:t>
            </a:r>
            <a:endParaRPr b="1"/>
          </a:p>
          <a:p>
            <a:pPr indent="0" lvl="0" marL="0" rtl="0" algn="l">
              <a:spcBef>
                <a:spcPts val="1200"/>
              </a:spcBef>
              <a:spcAft>
                <a:spcPts val="1200"/>
              </a:spcAft>
              <a:buNone/>
            </a:pPr>
            <a:r>
              <a:t/>
            </a:r>
            <a:endParaRPr/>
          </a:p>
        </p:txBody>
      </p:sp>
      <p:pic>
        <p:nvPicPr>
          <p:cNvPr id="205" name="Google Shape;205;p32"/>
          <p:cNvPicPr preferRelativeResize="0"/>
          <p:nvPr/>
        </p:nvPicPr>
        <p:blipFill>
          <a:blip r:embed="rId4">
            <a:alphaModFix/>
          </a:blip>
          <a:stretch>
            <a:fillRect/>
          </a:stretch>
        </p:blipFill>
        <p:spPr>
          <a:xfrm>
            <a:off x="1195450" y="256675"/>
            <a:ext cx="1012601" cy="895799"/>
          </a:xfrm>
          <a:prstGeom prst="rect">
            <a:avLst/>
          </a:prstGeom>
          <a:noFill/>
          <a:ln>
            <a:noFill/>
          </a:ln>
        </p:spPr>
      </p:pic>
      <p:pic>
        <p:nvPicPr>
          <p:cNvPr id="206" name="Google Shape;206;p32"/>
          <p:cNvPicPr preferRelativeResize="0"/>
          <p:nvPr/>
        </p:nvPicPr>
        <p:blipFill>
          <a:blip r:embed="rId5">
            <a:alphaModFix/>
          </a:blip>
          <a:stretch>
            <a:fillRect/>
          </a:stretch>
        </p:blipFill>
        <p:spPr>
          <a:xfrm>
            <a:off x="2299888" y="2756625"/>
            <a:ext cx="4647224" cy="2240475"/>
          </a:xfrm>
          <a:prstGeom prst="rect">
            <a:avLst/>
          </a:prstGeom>
          <a:noFill/>
          <a:ln>
            <a:noFill/>
          </a:ln>
        </p:spPr>
      </p:pic>
      <p:pic>
        <p:nvPicPr>
          <p:cNvPr id="207" name="Google Shape;207;p32"/>
          <p:cNvPicPr preferRelativeResize="0"/>
          <p:nvPr/>
        </p:nvPicPr>
        <p:blipFill>
          <a:blip r:embed="rId6">
            <a:alphaModFix/>
          </a:blip>
          <a:stretch>
            <a:fillRect/>
          </a:stretch>
        </p:blipFill>
        <p:spPr>
          <a:xfrm>
            <a:off x="3019425" y="1672125"/>
            <a:ext cx="3105150" cy="99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3">
            <a:alphaModFix/>
          </a:blip>
          <a:stretch>
            <a:fillRect/>
          </a:stretch>
        </p:blipFill>
        <p:spPr>
          <a:xfrm>
            <a:off x="0" y="0"/>
            <a:ext cx="9143997" cy="5143501"/>
          </a:xfrm>
          <a:prstGeom prst="rect">
            <a:avLst/>
          </a:prstGeom>
          <a:noFill/>
          <a:ln>
            <a:noFill/>
          </a:ln>
        </p:spPr>
      </p:pic>
      <p:sp>
        <p:nvSpPr>
          <p:cNvPr id="213" name="Google Shape;21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What is RRT? </a:t>
            </a:r>
            <a:endParaRPr/>
          </a:p>
        </p:txBody>
      </p:sp>
      <p:sp>
        <p:nvSpPr>
          <p:cNvPr id="214" name="Google Shape;214;p33"/>
          <p:cNvSpPr txBox="1"/>
          <p:nvPr>
            <p:ph idx="1" type="body"/>
          </p:nvPr>
        </p:nvSpPr>
        <p:spPr>
          <a:xfrm>
            <a:off x="311700" y="1152475"/>
            <a:ext cx="8520600" cy="39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b="1" lang="en"/>
              <a:t>=&gt; The Idea Began with Random-Tree  [random nodes with no consequences or results]</a:t>
            </a:r>
            <a:endParaRPr b="1"/>
          </a:p>
          <a:p>
            <a:pPr indent="0" lvl="0" marL="0" rtl="0" algn="l">
              <a:spcBef>
                <a:spcPts val="1200"/>
              </a:spcBef>
              <a:spcAft>
                <a:spcPts val="0"/>
              </a:spcAft>
              <a:buNone/>
            </a:pPr>
            <a:r>
              <a:rPr b="1" lang="en"/>
              <a:t>=&gt;</a:t>
            </a:r>
            <a:r>
              <a:rPr lang="en"/>
              <a:t> </a:t>
            </a:r>
            <a:r>
              <a:rPr b="1" lang="en"/>
              <a:t>New methodology changes how we look at this problem solving</a:t>
            </a:r>
            <a:endParaRPr b="1"/>
          </a:p>
          <a:p>
            <a:pPr indent="0" lvl="0" marL="0" rtl="0" algn="l">
              <a:spcBef>
                <a:spcPts val="1200"/>
              </a:spcBef>
              <a:spcAft>
                <a:spcPts val="0"/>
              </a:spcAft>
              <a:buNone/>
            </a:pPr>
            <a:r>
              <a:rPr b="1" lang="en"/>
              <a:t>=&gt;  Instead of random node, we pick the nearest one and connect</a:t>
            </a:r>
            <a:endParaRPr b="1"/>
          </a:p>
          <a:p>
            <a:pPr indent="0" lvl="0" marL="0" rtl="0" algn="l">
              <a:spcBef>
                <a:spcPts val="1200"/>
              </a:spcBef>
              <a:spcAft>
                <a:spcPts val="1200"/>
              </a:spcAft>
              <a:buNone/>
            </a:pPr>
            <a:r>
              <a:rPr b="1" lang="en"/>
              <a:t>=&gt; Idea is to use as less resources and processing power to reach goal</a:t>
            </a:r>
            <a:endParaRPr b="1"/>
          </a:p>
        </p:txBody>
      </p:sp>
      <p:pic>
        <p:nvPicPr>
          <p:cNvPr id="215" name="Google Shape;215;p33"/>
          <p:cNvPicPr preferRelativeResize="0"/>
          <p:nvPr/>
        </p:nvPicPr>
        <p:blipFill>
          <a:blip r:embed="rId4">
            <a:alphaModFix/>
          </a:blip>
          <a:stretch>
            <a:fillRect/>
          </a:stretch>
        </p:blipFill>
        <p:spPr>
          <a:xfrm>
            <a:off x="2603925" y="283475"/>
            <a:ext cx="1012601" cy="895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0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3" st="3"/>
                                            </p:txEl>
                                          </p:spTgt>
                                        </p:tgtEl>
                                        <p:attrNameLst>
                                          <p:attrName>style.visibility</p:attrName>
                                        </p:attrNameLst>
                                      </p:cBhvr>
                                      <p:to>
                                        <p:strVal val="visible"/>
                                      </p:to>
                                    </p:set>
                                    <p:animEffect filter="fade" transition="in">
                                      <p:cBhvr>
                                        <p:cTn dur="1000"/>
                                        <p:tgtEl>
                                          <p:spTgt spid="2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4" st="4"/>
                                            </p:txEl>
                                          </p:spTgt>
                                        </p:tgtEl>
                                        <p:attrNameLst>
                                          <p:attrName>style.visibility</p:attrName>
                                        </p:attrNameLst>
                                      </p:cBhvr>
                                      <p:to>
                                        <p:strVal val="visible"/>
                                      </p:to>
                                    </p:set>
                                    <p:animEffect filter="fade" transition="in">
                                      <p:cBhvr>
                                        <p:cTn dur="1000"/>
                                        <p:tgtEl>
                                          <p:spTgt spid="21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4"/>
          <p:cNvPicPr preferRelativeResize="0"/>
          <p:nvPr/>
        </p:nvPicPr>
        <p:blipFill>
          <a:blip r:embed="rId3">
            <a:alphaModFix/>
          </a:blip>
          <a:stretch>
            <a:fillRect/>
          </a:stretch>
        </p:blipFill>
        <p:spPr>
          <a:xfrm>
            <a:off x="0" y="0"/>
            <a:ext cx="9143997" cy="5143501"/>
          </a:xfrm>
          <a:prstGeom prst="rect">
            <a:avLst/>
          </a:prstGeom>
          <a:noFill/>
          <a:ln>
            <a:noFill/>
          </a:ln>
        </p:spPr>
      </p:pic>
      <p:sp>
        <p:nvSpPr>
          <p:cNvPr id="221" name="Google Shape;22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RRT Expands</a:t>
            </a:r>
            <a:endParaRPr/>
          </a:p>
        </p:txBody>
      </p:sp>
      <p:sp>
        <p:nvSpPr>
          <p:cNvPr id="222" name="Google Shape;222;p34"/>
          <p:cNvSpPr txBox="1"/>
          <p:nvPr>
            <p:ph idx="1" type="body"/>
          </p:nvPr>
        </p:nvSpPr>
        <p:spPr>
          <a:xfrm>
            <a:off x="311700" y="1152475"/>
            <a:ext cx="8520600" cy="38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b="1"/>
          </a:p>
        </p:txBody>
      </p:sp>
      <p:pic>
        <p:nvPicPr>
          <p:cNvPr id="223" name="Google Shape;223;p34"/>
          <p:cNvPicPr preferRelativeResize="0"/>
          <p:nvPr/>
        </p:nvPicPr>
        <p:blipFill>
          <a:blip r:embed="rId4">
            <a:alphaModFix/>
          </a:blip>
          <a:stretch>
            <a:fillRect/>
          </a:stretch>
        </p:blipFill>
        <p:spPr>
          <a:xfrm>
            <a:off x="2144875" y="283475"/>
            <a:ext cx="1012601" cy="895799"/>
          </a:xfrm>
          <a:prstGeom prst="rect">
            <a:avLst/>
          </a:prstGeom>
          <a:noFill/>
          <a:ln>
            <a:noFill/>
          </a:ln>
        </p:spPr>
      </p:pic>
      <p:pic>
        <p:nvPicPr>
          <p:cNvPr id="224" name="Google Shape;224;p34"/>
          <p:cNvPicPr preferRelativeResize="0"/>
          <p:nvPr/>
        </p:nvPicPr>
        <p:blipFill rotWithShape="1">
          <a:blip r:embed="rId5">
            <a:alphaModFix/>
          </a:blip>
          <a:srcRect b="27707" l="28218" r="20080" t="28740"/>
          <a:stretch/>
        </p:blipFill>
        <p:spPr>
          <a:xfrm>
            <a:off x="450675" y="1152475"/>
            <a:ext cx="2189300" cy="1965600"/>
          </a:xfrm>
          <a:prstGeom prst="rect">
            <a:avLst/>
          </a:prstGeom>
          <a:noFill/>
          <a:ln>
            <a:noFill/>
          </a:ln>
        </p:spPr>
      </p:pic>
      <p:pic>
        <p:nvPicPr>
          <p:cNvPr id="225" name="Google Shape;225;p34"/>
          <p:cNvPicPr preferRelativeResize="0"/>
          <p:nvPr/>
        </p:nvPicPr>
        <p:blipFill>
          <a:blip r:embed="rId6">
            <a:alphaModFix/>
          </a:blip>
          <a:stretch>
            <a:fillRect/>
          </a:stretch>
        </p:blipFill>
        <p:spPr>
          <a:xfrm>
            <a:off x="3479288" y="1152472"/>
            <a:ext cx="2185425" cy="2637350"/>
          </a:xfrm>
          <a:prstGeom prst="rect">
            <a:avLst/>
          </a:prstGeom>
          <a:noFill/>
          <a:ln>
            <a:noFill/>
          </a:ln>
        </p:spPr>
      </p:pic>
      <p:cxnSp>
        <p:nvCxnSpPr>
          <p:cNvPr id="226" name="Google Shape;226;p34"/>
          <p:cNvCxnSpPr/>
          <p:nvPr/>
        </p:nvCxnSpPr>
        <p:spPr>
          <a:xfrm flipH="1" rot="10800000">
            <a:off x="1118425" y="1435575"/>
            <a:ext cx="782400" cy="187800"/>
          </a:xfrm>
          <a:prstGeom prst="straightConnector1">
            <a:avLst/>
          </a:prstGeom>
          <a:noFill/>
          <a:ln cap="flat" cmpd="sng" w="19050">
            <a:solidFill>
              <a:schemeClr val="dk1"/>
            </a:solidFill>
            <a:prstDash val="solid"/>
            <a:round/>
            <a:headEnd len="med" w="med" type="none"/>
            <a:tailEnd len="med" w="med" type="none"/>
          </a:ln>
        </p:spPr>
      </p:cxnSp>
      <p:cxnSp>
        <p:nvCxnSpPr>
          <p:cNvPr id="227" name="Google Shape;227;p34"/>
          <p:cNvCxnSpPr/>
          <p:nvPr/>
        </p:nvCxnSpPr>
        <p:spPr>
          <a:xfrm>
            <a:off x="4258775" y="3188350"/>
            <a:ext cx="730500" cy="333900"/>
          </a:xfrm>
          <a:prstGeom prst="straightConnector1">
            <a:avLst/>
          </a:prstGeom>
          <a:noFill/>
          <a:ln cap="flat" cmpd="sng" w="19050">
            <a:solidFill>
              <a:schemeClr val="dk1"/>
            </a:solidFill>
            <a:prstDash val="solid"/>
            <a:round/>
            <a:headEnd len="med" w="med" type="none"/>
            <a:tailEnd len="med" w="med" type="none"/>
          </a:ln>
        </p:spPr>
      </p:cxnSp>
      <p:pic>
        <p:nvPicPr>
          <p:cNvPr id="228" name="Google Shape;228;p34"/>
          <p:cNvPicPr preferRelativeResize="0"/>
          <p:nvPr/>
        </p:nvPicPr>
        <p:blipFill>
          <a:blip r:embed="rId7">
            <a:alphaModFix/>
          </a:blip>
          <a:stretch>
            <a:fillRect/>
          </a:stretch>
        </p:blipFill>
        <p:spPr>
          <a:xfrm>
            <a:off x="6237850" y="1152475"/>
            <a:ext cx="2490103" cy="2637350"/>
          </a:xfrm>
          <a:prstGeom prst="rect">
            <a:avLst/>
          </a:prstGeom>
          <a:noFill/>
          <a:ln>
            <a:noFill/>
          </a:ln>
        </p:spPr>
      </p:pic>
      <p:cxnSp>
        <p:nvCxnSpPr>
          <p:cNvPr id="229" name="Google Shape;229;p34"/>
          <p:cNvCxnSpPr/>
          <p:nvPr/>
        </p:nvCxnSpPr>
        <p:spPr>
          <a:xfrm>
            <a:off x="7572425" y="1514975"/>
            <a:ext cx="730500" cy="3339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5"/>
          <p:cNvPicPr preferRelativeResize="0"/>
          <p:nvPr/>
        </p:nvPicPr>
        <p:blipFill>
          <a:blip r:embed="rId3">
            <a:alphaModFix/>
          </a:blip>
          <a:stretch>
            <a:fillRect/>
          </a:stretch>
        </p:blipFill>
        <p:spPr>
          <a:xfrm>
            <a:off x="0" y="0"/>
            <a:ext cx="9143997" cy="5143501"/>
          </a:xfrm>
          <a:prstGeom prst="rect">
            <a:avLst/>
          </a:prstGeom>
          <a:noFill/>
          <a:ln>
            <a:noFill/>
          </a:ln>
        </p:spPr>
      </p:pic>
      <p:sp>
        <p:nvSpPr>
          <p:cNvPr id="235" name="Google Shape;235;p35"/>
          <p:cNvSpPr txBox="1"/>
          <p:nvPr>
            <p:ph type="title"/>
          </p:nvPr>
        </p:nvSpPr>
        <p:spPr>
          <a:xfrm>
            <a:off x="311700" y="100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How Does it look like?</a:t>
            </a:r>
            <a:endParaRPr/>
          </a:p>
        </p:txBody>
      </p:sp>
      <p:sp>
        <p:nvSpPr>
          <p:cNvPr id="236" name="Google Shape;236;p35"/>
          <p:cNvSpPr txBox="1"/>
          <p:nvPr>
            <p:ph idx="1" type="body"/>
          </p:nvPr>
        </p:nvSpPr>
        <p:spPr>
          <a:xfrm>
            <a:off x="311700" y="673450"/>
            <a:ext cx="8520600" cy="4372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rPr lang="en"/>
              <a:t>                                                </a:t>
            </a:r>
            <a:endParaRPr/>
          </a:p>
        </p:txBody>
      </p:sp>
      <p:pic>
        <p:nvPicPr>
          <p:cNvPr id="237" name="Google Shape;237;p35"/>
          <p:cNvPicPr preferRelativeResize="0"/>
          <p:nvPr/>
        </p:nvPicPr>
        <p:blipFill>
          <a:blip r:embed="rId4">
            <a:alphaModFix/>
          </a:blip>
          <a:stretch>
            <a:fillRect/>
          </a:stretch>
        </p:blipFill>
        <p:spPr>
          <a:xfrm>
            <a:off x="1977950" y="-29500"/>
            <a:ext cx="941839" cy="833199"/>
          </a:xfrm>
          <a:prstGeom prst="rect">
            <a:avLst/>
          </a:prstGeom>
          <a:noFill/>
          <a:ln>
            <a:noFill/>
          </a:ln>
        </p:spPr>
      </p:pic>
      <p:pic>
        <p:nvPicPr>
          <p:cNvPr id="238" name="Google Shape;238;p35"/>
          <p:cNvPicPr preferRelativeResize="0"/>
          <p:nvPr/>
        </p:nvPicPr>
        <p:blipFill>
          <a:blip r:embed="rId5">
            <a:alphaModFix/>
          </a:blip>
          <a:stretch>
            <a:fillRect/>
          </a:stretch>
        </p:blipFill>
        <p:spPr>
          <a:xfrm>
            <a:off x="2113600" y="712312"/>
            <a:ext cx="4555225" cy="4294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6"/>
          <p:cNvPicPr preferRelativeResize="0"/>
          <p:nvPr/>
        </p:nvPicPr>
        <p:blipFill>
          <a:blip r:embed="rId3">
            <a:alphaModFix/>
          </a:blip>
          <a:stretch>
            <a:fillRect/>
          </a:stretch>
        </p:blipFill>
        <p:spPr>
          <a:xfrm>
            <a:off x="0" y="0"/>
            <a:ext cx="9143997" cy="5143501"/>
          </a:xfrm>
          <a:prstGeom prst="rect">
            <a:avLst/>
          </a:prstGeom>
          <a:noFill/>
          <a:ln>
            <a:noFill/>
          </a:ln>
        </p:spPr>
      </p:pic>
      <p:sp>
        <p:nvSpPr>
          <p:cNvPr id="244" name="Google Shape;244;p36"/>
          <p:cNvSpPr txBox="1"/>
          <p:nvPr>
            <p:ph type="title"/>
          </p:nvPr>
        </p:nvSpPr>
        <p:spPr>
          <a:xfrm>
            <a:off x="311700" y="296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Approach Towards Solving </a:t>
            </a:r>
            <a:endParaRPr/>
          </a:p>
        </p:txBody>
      </p:sp>
      <p:sp>
        <p:nvSpPr>
          <p:cNvPr id="245" name="Google Shape;245;p36"/>
          <p:cNvSpPr txBox="1"/>
          <p:nvPr>
            <p:ph idx="1" type="body"/>
          </p:nvPr>
        </p:nvSpPr>
        <p:spPr>
          <a:xfrm>
            <a:off x="311700" y="1152475"/>
            <a:ext cx="8520600" cy="39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36"/>
          <p:cNvPicPr preferRelativeResize="0"/>
          <p:nvPr/>
        </p:nvPicPr>
        <p:blipFill>
          <a:blip r:embed="rId4">
            <a:alphaModFix/>
          </a:blip>
          <a:stretch>
            <a:fillRect/>
          </a:stretch>
        </p:blipFill>
        <p:spPr>
          <a:xfrm>
            <a:off x="1654525" y="213400"/>
            <a:ext cx="982304" cy="869001"/>
          </a:xfrm>
          <a:prstGeom prst="rect">
            <a:avLst/>
          </a:prstGeom>
          <a:noFill/>
          <a:ln>
            <a:noFill/>
          </a:ln>
        </p:spPr>
      </p:pic>
      <p:pic>
        <p:nvPicPr>
          <p:cNvPr id="247" name="Google Shape;247;p36"/>
          <p:cNvPicPr preferRelativeResize="0"/>
          <p:nvPr/>
        </p:nvPicPr>
        <p:blipFill>
          <a:blip r:embed="rId5">
            <a:alphaModFix/>
          </a:blip>
          <a:stretch>
            <a:fillRect/>
          </a:stretch>
        </p:blipFill>
        <p:spPr>
          <a:xfrm>
            <a:off x="311700" y="1209200"/>
            <a:ext cx="1771900" cy="979400"/>
          </a:xfrm>
          <a:prstGeom prst="rect">
            <a:avLst/>
          </a:prstGeom>
          <a:noFill/>
          <a:ln>
            <a:noFill/>
          </a:ln>
        </p:spPr>
      </p:pic>
      <p:pic>
        <p:nvPicPr>
          <p:cNvPr id="248" name="Google Shape;248;p36"/>
          <p:cNvPicPr preferRelativeResize="0"/>
          <p:nvPr/>
        </p:nvPicPr>
        <p:blipFill>
          <a:blip r:embed="rId6">
            <a:alphaModFix/>
          </a:blip>
          <a:stretch>
            <a:fillRect/>
          </a:stretch>
        </p:blipFill>
        <p:spPr>
          <a:xfrm>
            <a:off x="3396400" y="1169362"/>
            <a:ext cx="2197800" cy="1059075"/>
          </a:xfrm>
          <a:prstGeom prst="rect">
            <a:avLst/>
          </a:prstGeom>
          <a:noFill/>
          <a:ln>
            <a:noFill/>
          </a:ln>
        </p:spPr>
      </p:pic>
      <p:pic>
        <p:nvPicPr>
          <p:cNvPr id="249" name="Google Shape;249;p36"/>
          <p:cNvPicPr preferRelativeResize="0"/>
          <p:nvPr/>
        </p:nvPicPr>
        <p:blipFill>
          <a:blip r:embed="rId7">
            <a:alphaModFix/>
          </a:blip>
          <a:stretch>
            <a:fillRect/>
          </a:stretch>
        </p:blipFill>
        <p:spPr>
          <a:xfrm>
            <a:off x="6476500" y="1209200"/>
            <a:ext cx="2197800" cy="1043155"/>
          </a:xfrm>
          <a:prstGeom prst="rect">
            <a:avLst/>
          </a:prstGeom>
          <a:noFill/>
          <a:ln>
            <a:noFill/>
          </a:ln>
        </p:spPr>
      </p:pic>
      <p:pic>
        <p:nvPicPr>
          <p:cNvPr id="250" name="Google Shape;250;p36"/>
          <p:cNvPicPr preferRelativeResize="0"/>
          <p:nvPr/>
        </p:nvPicPr>
        <p:blipFill>
          <a:blip r:embed="rId8">
            <a:alphaModFix/>
          </a:blip>
          <a:stretch>
            <a:fillRect/>
          </a:stretch>
        </p:blipFill>
        <p:spPr>
          <a:xfrm>
            <a:off x="6520198" y="3184600"/>
            <a:ext cx="2110412" cy="1059100"/>
          </a:xfrm>
          <a:prstGeom prst="rect">
            <a:avLst/>
          </a:prstGeom>
          <a:noFill/>
          <a:ln>
            <a:noFill/>
          </a:ln>
        </p:spPr>
      </p:pic>
      <p:pic>
        <p:nvPicPr>
          <p:cNvPr id="251" name="Google Shape;251;p36"/>
          <p:cNvPicPr preferRelativeResize="0"/>
          <p:nvPr/>
        </p:nvPicPr>
        <p:blipFill>
          <a:blip r:embed="rId9">
            <a:alphaModFix/>
          </a:blip>
          <a:stretch>
            <a:fillRect/>
          </a:stretch>
        </p:blipFill>
        <p:spPr>
          <a:xfrm>
            <a:off x="2083602" y="1628800"/>
            <a:ext cx="1312800" cy="140200"/>
          </a:xfrm>
          <a:prstGeom prst="rect">
            <a:avLst/>
          </a:prstGeom>
          <a:noFill/>
          <a:ln>
            <a:noFill/>
          </a:ln>
        </p:spPr>
      </p:pic>
      <p:pic>
        <p:nvPicPr>
          <p:cNvPr id="252" name="Google Shape;252;p36"/>
          <p:cNvPicPr preferRelativeResize="0"/>
          <p:nvPr/>
        </p:nvPicPr>
        <p:blipFill>
          <a:blip r:embed="rId10">
            <a:alphaModFix/>
          </a:blip>
          <a:stretch>
            <a:fillRect/>
          </a:stretch>
        </p:blipFill>
        <p:spPr>
          <a:xfrm>
            <a:off x="5594198" y="1660675"/>
            <a:ext cx="882300" cy="140200"/>
          </a:xfrm>
          <a:prstGeom prst="rect">
            <a:avLst/>
          </a:prstGeom>
          <a:noFill/>
          <a:ln>
            <a:noFill/>
          </a:ln>
        </p:spPr>
      </p:pic>
      <p:pic>
        <p:nvPicPr>
          <p:cNvPr id="253" name="Google Shape;253;p36"/>
          <p:cNvPicPr preferRelativeResize="0"/>
          <p:nvPr/>
        </p:nvPicPr>
        <p:blipFill>
          <a:blip r:embed="rId11">
            <a:alphaModFix/>
          </a:blip>
          <a:stretch>
            <a:fillRect/>
          </a:stretch>
        </p:blipFill>
        <p:spPr>
          <a:xfrm rot="5400000">
            <a:off x="7123425" y="2662521"/>
            <a:ext cx="903925" cy="140225"/>
          </a:xfrm>
          <a:prstGeom prst="rect">
            <a:avLst/>
          </a:prstGeom>
          <a:noFill/>
          <a:ln>
            <a:noFill/>
          </a:ln>
        </p:spPr>
      </p:pic>
      <p:pic>
        <p:nvPicPr>
          <p:cNvPr id="254" name="Google Shape;254;p36"/>
          <p:cNvPicPr preferRelativeResize="0"/>
          <p:nvPr/>
        </p:nvPicPr>
        <p:blipFill>
          <a:blip r:embed="rId12">
            <a:alphaModFix/>
          </a:blip>
          <a:stretch>
            <a:fillRect/>
          </a:stretch>
        </p:blipFill>
        <p:spPr>
          <a:xfrm>
            <a:off x="1423250" y="2653513"/>
            <a:ext cx="3148750" cy="2121275"/>
          </a:xfrm>
          <a:prstGeom prst="rect">
            <a:avLst/>
          </a:prstGeom>
          <a:noFill/>
          <a:ln>
            <a:noFill/>
          </a:ln>
        </p:spPr>
      </p:pic>
      <p:pic>
        <p:nvPicPr>
          <p:cNvPr id="255" name="Google Shape;255;p36"/>
          <p:cNvPicPr preferRelativeResize="0"/>
          <p:nvPr/>
        </p:nvPicPr>
        <p:blipFill>
          <a:blip r:embed="rId11">
            <a:alphaModFix/>
          </a:blip>
          <a:stretch>
            <a:fillRect/>
          </a:stretch>
        </p:blipFill>
        <p:spPr>
          <a:xfrm rot="10800000">
            <a:off x="4572000" y="3644025"/>
            <a:ext cx="1982050" cy="140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2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2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100"/>
                                        <p:tgtEl>
                                          <p:spTgt spid="249"/>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2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2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7"/>
          <p:cNvPicPr preferRelativeResize="0"/>
          <p:nvPr/>
        </p:nvPicPr>
        <p:blipFill>
          <a:blip r:embed="rId3">
            <a:alphaModFix/>
          </a:blip>
          <a:stretch>
            <a:fillRect/>
          </a:stretch>
        </p:blipFill>
        <p:spPr>
          <a:xfrm>
            <a:off x="-6" y="0"/>
            <a:ext cx="9144008" cy="5143501"/>
          </a:xfrm>
          <a:prstGeom prst="rect">
            <a:avLst/>
          </a:prstGeom>
          <a:noFill/>
          <a:ln>
            <a:noFill/>
          </a:ln>
        </p:spPr>
      </p:pic>
      <p:sp>
        <p:nvSpPr>
          <p:cNvPr id="261" name="Google Shape;261;p37"/>
          <p:cNvSpPr txBox="1"/>
          <p:nvPr>
            <p:ph type="title"/>
          </p:nvPr>
        </p:nvSpPr>
        <p:spPr>
          <a:xfrm>
            <a:off x="311700" y="1582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Programming Implementation</a:t>
            </a:r>
            <a:endParaRPr/>
          </a:p>
        </p:txBody>
      </p:sp>
      <p:pic>
        <p:nvPicPr>
          <p:cNvPr id="262" name="Google Shape;262;p37"/>
          <p:cNvPicPr preferRelativeResize="0"/>
          <p:nvPr/>
        </p:nvPicPr>
        <p:blipFill>
          <a:blip r:embed="rId4">
            <a:alphaModFix/>
          </a:blip>
          <a:stretch>
            <a:fillRect/>
          </a:stretch>
        </p:blipFill>
        <p:spPr>
          <a:xfrm>
            <a:off x="1414550" y="283475"/>
            <a:ext cx="1012601" cy="895799"/>
          </a:xfrm>
          <a:prstGeom prst="rect">
            <a:avLst/>
          </a:prstGeom>
          <a:noFill/>
          <a:ln>
            <a:noFill/>
          </a:ln>
        </p:spPr>
      </p:pic>
      <p:pic>
        <p:nvPicPr>
          <p:cNvPr id="263" name="Google Shape;263;p37"/>
          <p:cNvPicPr preferRelativeResize="0"/>
          <p:nvPr/>
        </p:nvPicPr>
        <p:blipFill rotWithShape="1">
          <a:blip r:embed="rId5">
            <a:alphaModFix/>
          </a:blip>
          <a:srcRect b="5957" l="0" r="12579" t="8440"/>
          <a:stretch/>
        </p:blipFill>
        <p:spPr>
          <a:xfrm>
            <a:off x="575088" y="730975"/>
            <a:ext cx="7993824" cy="4402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9" name="Google Shape;269;p38"/>
          <p:cNvSpPr txBox="1"/>
          <p:nvPr/>
        </p:nvSpPr>
        <p:spPr>
          <a:xfrm>
            <a:off x="2161750" y="111825"/>
            <a:ext cx="592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VIRTUAL FORCE FIELD ALGORITHM (VFF)</a:t>
            </a:r>
            <a:endParaRPr b="1" sz="2200"/>
          </a:p>
        </p:txBody>
      </p:sp>
      <p:sp>
        <p:nvSpPr>
          <p:cNvPr id="270" name="Google Shape;270;p38"/>
          <p:cNvSpPr txBox="1"/>
          <p:nvPr/>
        </p:nvSpPr>
        <p:spPr>
          <a:xfrm>
            <a:off x="335450" y="981500"/>
            <a:ext cx="8622300" cy="41250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Font typeface="Calibri"/>
              <a:buChar char="●"/>
            </a:pPr>
            <a:r>
              <a:rPr lang="en" sz="2200">
                <a:solidFill>
                  <a:schemeClr val="dk1"/>
                </a:solidFill>
                <a:latin typeface="Calibri"/>
                <a:ea typeface="Calibri"/>
                <a:cs typeface="Calibri"/>
                <a:sym typeface="Calibri"/>
              </a:rPr>
              <a:t>Obstacle avoidance is the ability of determining a collision free path by using the previous analysis of the data sent by different sensors that makes the robot enable to process the information about where the obstacles are located</a:t>
            </a:r>
            <a:endParaRPr sz="22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VFF is a real time obstacle avoidance algorithm which is constructed on the basic principles of virtual force calculation. It is usually a local path planner</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It is based on the concept of certainty grid</a:t>
            </a:r>
            <a:endParaRPr sz="21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mc:AlternateContent>
    <mc:Choice Requires="p14">
      <p:transition p14:dur="0">
        <p:push/>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
                                        <p:tgtEl>
                                          <p:spTgt spid="2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1"/>
                                        <p:tgtEl>
                                          <p:spTgt spid="2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4" st="4"/>
                                            </p:txEl>
                                          </p:spTgt>
                                        </p:tgtEl>
                                        <p:attrNameLst>
                                          <p:attrName>style.visibility</p:attrName>
                                        </p:attrNameLst>
                                      </p:cBhvr>
                                      <p:to>
                                        <p:strVal val="visible"/>
                                      </p:to>
                                    </p:set>
                                    <p:animEffect filter="fade" transition="in">
                                      <p:cBhvr>
                                        <p:cTn dur="1"/>
                                        <p:tgtEl>
                                          <p:spTgt spid="2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5" st="5"/>
                                            </p:txEl>
                                          </p:spTgt>
                                        </p:tgtEl>
                                        <p:attrNameLst>
                                          <p:attrName>style.visibility</p:attrName>
                                        </p:attrNameLst>
                                      </p:cBhvr>
                                      <p:to>
                                        <p:strVal val="visible"/>
                                      </p:to>
                                    </p:set>
                                    <p:animEffect filter="fade" transition="in">
                                      <p:cBhvr>
                                        <p:cTn dur="1"/>
                                        <p:tgtEl>
                                          <p:spTgt spid="2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6" st="6"/>
                                            </p:txEl>
                                          </p:spTgt>
                                        </p:tgtEl>
                                        <p:attrNameLst>
                                          <p:attrName>style.visibility</p:attrName>
                                        </p:attrNameLst>
                                      </p:cBhvr>
                                      <p:to>
                                        <p:strVal val="visible"/>
                                      </p:to>
                                    </p:set>
                                    <p:animEffect filter="fade" transition="in">
                                      <p:cBhvr>
                                        <p:cTn dur="1"/>
                                        <p:tgtEl>
                                          <p:spTgt spid="27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6" name="Google Shape;27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8" name="Google Shape;278;p39"/>
          <p:cNvSpPr txBox="1"/>
          <p:nvPr/>
        </p:nvSpPr>
        <p:spPr>
          <a:xfrm>
            <a:off x="1689075" y="111825"/>
            <a:ext cx="639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VIRTUAL </a:t>
            </a:r>
            <a:r>
              <a:rPr b="1" lang="en" sz="2200"/>
              <a:t> FORCE FIELD ALGORITHM (VFF)</a:t>
            </a:r>
            <a:endParaRPr b="1" sz="2200"/>
          </a:p>
        </p:txBody>
      </p:sp>
      <p:sp>
        <p:nvSpPr>
          <p:cNvPr id="279" name="Google Shape;279;p39"/>
          <p:cNvSpPr txBox="1"/>
          <p:nvPr/>
        </p:nvSpPr>
        <p:spPr>
          <a:xfrm>
            <a:off x="73525" y="786300"/>
            <a:ext cx="3153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Brooks’ implementation treats each sensor range reading as a repulsive force vector. If the magnitude of the sum of the repulsive forces exceeds a certain threshold, the robot stops, turns into the direction of the resultant force vector, and moves on.</a:t>
            </a:r>
            <a:endParaRPr b="1" sz="2000"/>
          </a:p>
        </p:txBody>
      </p:sp>
      <p:pic>
        <p:nvPicPr>
          <p:cNvPr id="280" name="Google Shape;280;p39"/>
          <p:cNvPicPr preferRelativeResize="0"/>
          <p:nvPr/>
        </p:nvPicPr>
        <p:blipFill>
          <a:blip r:embed="rId4">
            <a:alphaModFix/>
          </a:blip>
          <a:stretch>
            <a:fillRect/>
          </a:stretch>
        </p:blipFill>
        <p:spPr>
          <a:xfrm>
            <a:off x="3454425" y="861550"/>
            <a:ext cx="5689575" cy="42819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6" name="Google Shape;28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7" name="Google Shape;287;p40"/>
          <p:cNvPicPr preferRelativeResize="0"/>
          <p:nvPr/>
        </p:nvPicPr>
        <p:blipFill>
          <a:blip r:embed="rId3">
            <a:alphaModFix/>
          </a:blip>
          <a:stretch>
            <a:fillRect/>
          </a:stretch>
        </p:blipFill>
        <p:spPr>
          <a:xfrm>
            <a:off x="0" y="-49700"/>
            <a:ext cx="9144000" cy="5143500"/>
          </a:xfrm>
          <a:prstGeom prst="rect">
            <a:avLst/>
          </a:prstGeom>
          <a:noFill/>
          <a:ln>
            <a:noFill/>
          </a:ln>
        </p:spPr>
      </p:pic>
      <p:sp>
        <p:nvSpPr>
          <p:cNvPr id="288" name="Google Shape;288;p40"/>
          <p:cNvSpPr txBox="1"/>
          <p:nvPr/>
        </p:nvSpPr>
        <p:spPr>
          <a:xfrm>
            <a:off x="2161750" y="111825"/>
            <a:ext cx="592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VIRTUAL </a:t>
            </a:r>
            <a:r>
              <a:rPr b="1" lang="en" sz="2200"/>
              <a:t>FORCE FIELD ALGORITHM (VFF)</a:t>
            </a:r>
            <a:endParaRPr b="1" sz="2200"/>
          </a:p>
        </p:txBody>
      </p:sp>
      <p:sp>
        <p:nvSpPr>
          <p:cNvPr id="289" name="Google Shape;289;p40"/>
          <p:cNvSpPr txBox="1"/>
          <p:nvPr/>
        </p:nvSpPr>
        <p:spPr>
          <a:xfrm>
            <a:off x="3043900" y="706075"/>
            <a:ext cx="375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Key Steps of Implementation</a:t>
            </a:r>
            <a:endParaRPr b="1" sz="1900"/>
          </a:p>
        </p:txBody>
      </p:sp>
      <p:sp>
        <p:nvSpPr>
          <p:cNvPr id="290" name="Google Shape;290;p40"/>
          <p:cNvSpPr txBox="1"/>
          <p:nvPr/>
        </p:nvSpPr>
        <p:spPr>
          <a:xfrm>
            <a:off x="398100" y="1152475"/>
            <a:ext cx="83478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 sz="2200"/>
              <a:t>Understanding</a:t>
            </a:r>
            <a:r>
              <a:rPr lang="en" sz="2200"/>
              <a:t> and </a:t>
            </a:r>
            <a:r>
              <a:rPr lang="en" sz="2200"/>
              <a:t>Transform laser measurements to point cloud in the robot frame</a:t>
            </a:r>
            <a:endParaRPr sz="2200"/>
          </a:p>
          <a:p>
            <a:pPr indent="-368300" lvl="0" marL="457200" rtl="0" algn="l">
              <a:spcBef>
                <a:spcPts val="0"/>
              </a:spcBef>
              <a:spcAft>
                <a:spcPts val="0"/>
              </a:spcAft>
              <a:buSzPts val="2200"/>
              <a:buChar char="●"/>
            </a:pPr>
            <a:r>
              <a:rPr lang="en" sz="2200"/>
              <a:t>Calculate elementary repulsive force components for every obstacle point and find the final repulsive force</a:t>
            </a:r>
            <a:endParaRPr sz="2200"/>
          </a:p>
          <a:p>
            <a:pPr indent="-368300" lvl="0" marL="457200" rtl="0" algn="l">
              <a:spcBef>
                <a:spcPts val="0"/>
              </a:spcBef>
              <a:spcAft>
                <a:spcPts val="0"/>
              </a:spcAft>
              <a:buSzPts val="2200"/>
              <a:buChar char="●"/>
            </a:pPr>
            <a:r>
              <a:rPr lang="en" sz="2200"/>
              <a:t>Calculating the attractive force according to the goal point</a:t>
            </a:r>
            <a:endParaRPr sz="2200"/>
          </a:p>
          <a:p>
            <a:pPr indent="-368300" lvl="0" marL="457200" rtl="0" algn="l">
              <a:spcBef>
                <a:spcPts val="0"/>
              </a:spcBef>
              <a:spcAft>
                <a:spcPts val="0"/>
              </a:spcAft>
              <a:buSzPts val="2200"/>
              <a:buChar char="●"/>
            </a:pPr>
            <a:r>
              <a:rPr lang="en" sz="2200"/>
              <a:t>Calculating the resulting virtual force</a:t>
            </a:r>
            <a:endParaRPr sz="2200"/>
          </a:p>
          <a:p>
            <a:pPr indent="-368300" lvl="0" marL="457200" rtl="0" algn="l">
              <a:spcBef>
                <a:spcPts val="0"/>
              </a:spcBef>
              <a:spcAft>
                <a:spcPts val="0"/>
              </a:spcAft>
              <a:buSzPts val="2200"/>
              <a:buChar char="●"/>
            </a:pPr>
            <a:r>
              <a:rPr lang="en" sz="2200"/>
              <a:t>Calculating the velocity commands based on the resulting virtual force direction</a:t>
            </a:r>
            <a:endParaRPr sz="2200"/>
          </a:p>
          <a:p>
            <a:pPr indent="-368300" lvl="0" marL="457200" rtl="0" algn="l">
              <a:spcBef>
                <a:spcPts val="0"/>
              </a:spcBef>
              <a:spcAft>
                <a:spcPts val="0"/>
              </a:spcAft>
              <a:buSzPts val="2200"/>
              <a:buChar char="●"/>
            </a:pPr>
            <a:r>
              <a:rPr lang="en" sz="2200"/>
              <a:t>Defining a custom arrow marker in RViz for displaying forces.</a:t>
            </a:r>
            <a:endParaRPr sz="2200"/>
          </a:p>
          <a:p>
            <a:pPr indent="-368300" lvl="0" marL="457200" rtl="0" algn="l">
              <a:spcBef>
                <a:spcPts val="0"/>
              </a:spcBef>
              <a:spcAft>
                <a:spcPts val="0"/>
              </a:spcAft>
              <a:buSzPts val="2200"/>
              <a:buChar char="●"/>
            </a:pPr>
            <a:r>
              <a:rPr lang="en" sz="2200"/>
              <a:t>Implement VFF algorithm as a move_base local planner plugin</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animEffect filter="fade" transition="in">
                                      <p:cBhvr>
                                        <p:cTn dur="1"/>
                                        <p:tgtEl>
                                          <p:spTgt spid="2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animEffect filter="fade" transition="in">
                                      <p:cBhvr>
                                        <p:cTn dur="1"/>
                                        <p:tgtEl>
                                          <p:spTgt spid="2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animEffect filter="fade" transition="in">
                                      <p:cBhvr>
                                        <p:cTn dur="1"/>
                                        <p:tgtEl>
                                          <p:spTgt spid="2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3" st="3"/>
                                            </p:txEl>
                                          </p:spTgt>
                                        </p:tgtEl>
                                        <p:attrNameLst>
                                          <p:attrName>style.visibility</p:attrName>
                                        </p:attrNameLst>
                                      </p:cBhvr>
                                      <p:to>
                                        <p:strVal val="visible"/>
                                      </p:to>
                                    </p:set>
                                    <p:animEffect filter="fade" transition="in">
                                      <p:cBhvr>
                                        <p:cTn dur="1"/>
                                        <p:tgtEl>
                                          <p:spTgt spid="2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4" st="4"/>
                                            </p:txEl>
                                          </p:spTgt>
                                        </p:tgtEl>
                                        <p:attrNameLst>
                                          <p:attrName>style.visibility</p:attrName>
                                        </p:attrNameLst>
                                      </p:cBhvr>
                                      <p:to>
                                        <p:strVal val="visible"/>
                                      </p:to>
                                    </p:set>
                                    <p:animEffect filter="fade" transition="in">
                                      <p:cBhvr>
                                        <p:cTn dur="1"/>
                                        <p:tgtEl>
                                          <p:spTgt spid="2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5" st="5"/>
                                            </p:txEl>
                                          </p:spTgt>
                                        </p:tgtEl>
                                        <p:attrNameLst>
                                          <p:attrName>style.visibility</p:attrName>
                                        </p:attrNameLst>
                                      </p:cBhvr>
                                      <p:to>
                                        <p:strVal val="visible"/>
                                      </p:to>
                                    </p:set>
                                    <p:animEffect filter="fade" transition="in">
                                      <p:cBhvr>
                                        <p:cTn dur="1"/>
                                        <p:tgtEl>
                                          <p:spTgt spid="2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xEl>
                                              <p:pRg end="6" st="6"/>
                                            </p:txEl>
                                          </p:spTgt>
                                        </p:tgtEl>
                                        <p:attrNameLst>
                                          <p:attrName>style.visibility</p:attrName>
                                        </p:attrNameLst>
                                      </p:cBhvr>
                                      <p:to>
                                        <p:strVal val="visible"/>
                                      </p:to>
                                    </p:set>
                                    <p:animEffect filter="fade" transition="in">
                                      <p:cBhvr>
                                        <p:cTn dur="1"/>
                                        <p:tgtEl>
                                          <p:spTgt spid="29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6" name="Google Shape;29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7" name="Google Shape;297;p41"/>
          <p:cNvPicPr preferRelativeResize="0"/>
          <p:nvPr/>
        </p:nvPicPr>
        <p:blipFill>
          <a:blip r:embed="rId3">
            <a:alphaModFix/>
          </a:blip>
          <a:stretch>
            <a:fillRect/>
          </a:stretch>
        </p:blipFill>
        <p:spPr>
          <a:xfrm>
            <a:off x="0" y="-49700"/>
            <a:ext cx="9144000" cy="5143500"/>
          </a:xfrm>
          <a:prstGeom prst="rect">
            <a:avLst/>
          </a:prstGeom>
          <a:noFill/>
          <a:ln>
            <a:noFill/>
          </a:ln>
        </p:spPr>
      </p:pic>
      <p:sp>
        <p:nvSpPr>
          <p:cNvPr id="298" name="Google Shape;298;p41"/>
          <p:cNvSpPr txBox="1"/>
          <p:nvPr/>
        </p:nvSpPr>
        <p:spPr>
          <a:xfrm>
            <a:off x="1885225" y="-49700"/>
            <a:ext cx="610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VIRTUAL </a:t>
            </a:r>
            <a:r>
              <a:rPr b="1" lang="en" sz="2200"/>
              <a:t> FORCE FIELD ALGORITHM (VFF)</a:t>
            </a:r>
            <a:endParaRPr b="1" sz="2200"/>
          </a:p>
        </p:txBody>
      </p:sp>
      <p:sp>
        <p:nvSpPr>
          <p:cNvPr id="299" name="Google Shape;299;p41"/>
          <p:cNvSpPr txBox="1"/>
          <p:nvPr/>
        </p:nvSpPr>
        <p:spPr>
          <a:xfrm>
            <a:off x="2956725" y="361175"/>
            <a:ext cx="375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Video </a:t>
            </a:r>
            <a:r>
              <a:rPr b="1" lang="en" sz="1900"/>
              <a:t>Demonstration</a:t>
            </a:r>
            <a:endParaRPr b="1" sz="1900"/>
          </a:p>
        </p:txBody>
      </p:sp>
      <p:pic>
        <p:nvPicPr>
          <p:cNvPr id="300" name="Google Shape;300;p41"/>
          <p:cNvPicPr preferRelativeResize="0"/>
          <p:nvPr/>
        </p:nvPicPr>
        <p:blipFill rotWithShape="1">
          <a:blip r:embed="rId4">
            <a:alphaModFix/>
          </a:blip>
          <a:srcRect b="0" l="0" r="0" t="8391"/>
          <a:stretch/>
        </p:blipFill>
        <p:spPr>
          <a:xfrm>
            <a:off x="0" y="767800"/>
            <a:ext cx="9144000" cy="4375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0" y="-49700"/>
            <a:ext cx="9144000" cy="5258575"/>
          </a:xfrm>
          <a:prstGeom prst="rect">
            <a:avLst/>
          </a:prstGeom>
          <a:noFill/>
          <a:ln>
            <a:noFill/>
          </a:ln>
        </p:spPr>
      </p:pic>
      <p:sp>
        <p:nvSpPr>
          <p:cNvPr id="70" name="Google Shape;70;p15"/>
          <p:cNvSpPr txBox="1"/>
          <p:nvPr/>
        </p:nvSpPr>
        <p:spPr>
          <a:xfrm>
            <a:off x="1819850" y="163450"/>
            <a:ext cx="5622900" cy="960000"/>
          </a:xfrm>
          <a:prstGeom prst="rect">
            <a:avLst/>
          </a:prstGeom>
          <a:noFill/>
          <a:ln>
            <a:noFill/>
          </a:ln>
        </p:spPr>
        <p:txBody>
          <a:bodyPr anchorCtr="0" anchor="t" bIns="91425" lIns="91425" spcFirstLastPara="1" rIns="91425" wrap="square" tIns="91425">
            <a:spAutoFit/>
          </a:bodyPr>
          <a:lstStyle/>
          <a:p>
            <a:pPr indent="0" lvl="0" marL="0" rtl="0" algn="ctr">
              <a:lnSpc>
                <a:spcPct val="110000"/>
              </a:lnSpc>
              <a:spcBef>
                <a:spcPts val="1500"/>
              </a:spcBef>
              <a:spcAft>
                <a:spcPts val="0"/>
              </a:spcAft>
              <a:buClr>
                <a:schemeClr val="dk1"/>
              </a:buClr>
              <a:buSzPts val="1100"/>
              <a:buFont typeface="Arial"/>
              <a:buNone/>
            </a:pPr>
            <a:r>
              <a:rPr b="1" lang="en" sz="2700">
                <a:solidFill>
                  <a:srgbClr val="333333"/>
                </a:solidFill>
                <a:highlight>
                  <a:srgbClr val="FFFFFF"/>
                </a:highlight>
              </a:rPr>
              <a:t>ROS Tutorials</a:t>
            </a:r>
            <a:endParaRPr b="1" sz="2700">
              <a:solidFill>
                <a:srgbClr val="333333"/>
              </a:solidFill>
              <a:highlight>
                <a:srgbClr val="FFFFFF"/>
              </a:highlight>
            </a:endParaRPr>
          </a:p>
          <a:p>
            <a:pPr indent="0" lvl="0" marL="0" rtl="0" algn="l">
              <a:spcBef>
                <a:spcPts val="800"/>
              </a:spcBef>
              <a:spcAft>
                <a:spcPts val="0"/>
              </a:spcAft>
              <a:buNone/>
            </a:pPr>
            <a:r>
              <a:t/>
            </a:r>
            <a:endParaRPr/>
          </a:p>
        </p:txBody>
      </p:sp>
      <p:sp>
        <p:nvSpPr>
          <p:cNvPr id="71" name="Google Shape;71;p15"/>
          <p:cNvSpPr txBox="1"/>
          <p:nvPr/>
        </p:nvSpPr>
        <p:spPr>
          <a:xfrm>
            <a:off x="403200" y="1448425"/>
            <a:ext cx="8565300" cy="2824500"/>
          </a:xfrm>
          <a:prstGeom prst="rect">
            <a:avLst/>
          </a:prstGeom>
          <a:noFill/>
          <a:ln>
            <a:noFill/>
          </a:ln>
        </p:spPr>
        <p:txBody>
          <a:bodyPr anchorCtr="0" anchor="t" bIns="91425" lIns="91425" spcFirstLastPara="1" rIns="91425" wrap="square" tIns="91425">
            <a:spAutoFit/>
          </a:bodyPr>
          <a:lstStyle/>
          <a:p>
            <a:pPr indent="-384175" lvl="0" marL="457200" rtl="0" algn="l">
              <a:spcBef>
                <a:spcPts val="0"/>
              </a:spcBef>
              <a:spcAft>
                <a:spcPts val="0"/>
              </a:spcAft>
              <a:buClr>
                <a:srgbClr val="333333"/>
              </a:buClr>
              <a:buSzPts val="2450"/>
              <a:buChar char="●"/>
            </a:pPr>
            <a:r>
              <a:rPr lang="en" sz="2450">
                <a:solidFill>
                  <a:srgbClr val="333333"/>
                </a:solidFill>
                <a:highlight>
                  <a:srgbClr val="FFFFFF"/>
                </a:highlight>
              </a:rPr>
              <a:t>Installing ROS and setting up the ROS environment on your computer</a:t>
            </a:r>
            <a:endParaRPr sz="2450">
              <a:solidFill>
                <a:srgbClr val="333333"/>
              </a:solidFill>
              <a:highlight>
                <a:srgbClr val="FFFFFF"/>
              </a:highlight>
            </a:endParaRPr>
          </a:p>
          <a:p>
            <a:pPr indent="-384175" lvl="0" marL="457200" rtl="0" algn="l">
              <a:spcBef>
                <a:spcPts val="0"/>
              </a:spcBef>
              <a:spcAft>
                <a:spcPts val="0"/>
              </a:spcAft>
              <a:buClr>
                <a:srgbClr val="333333"/>
              </a:buClr>
              <a:buSzPts val="2450"/>
              <a:buChar char="●"/>
            </a:pPr>
            <a:r>
              <a:rPr lang="en" sz="2450">
                <a:solidFill>
                  <a:srgbClr val="333333"/>
                </a:solidFill>
                <a:highlight>
                  <a:srgbClr val="FFFFFF"/>
                </a:highlight>
              </a:rPr>
              <a:t>Creating ros package</a:t>
            </a:r>
            <a:endParaRPr sz="2450">
              <a:solidFill>
                <a:srgbClr val="333333"/>
              </a:solidFill>
              <a:highlight>
                <a:srgbClr val="FFFFFF"/>
              </a:highlight>
            </a:endParaRPr>
          </a:p>
          <a:p>
            <a:pPr indent="-384175" lvl="0" marL="457200" rtl="0" algn="l">
              <a:spcBef>
                <a:spcPts val="0"/>
              </a:spcBef>
              <a:spcAft>
                <a:spcPts val="0"/>
              </a:spcAft>
              <a:buClr>
                <a:srgbClr val="333333"/>
              </a:buClr>
              <a:buSzPts val="2450"/>
              <a:buChar char="●"/>
            </a:pPr>
            <a:r>
              <a:rPr lang="en" sz="2450">
                <a:solidFill>
                  <a:srgbClr val="333333"/>
                </a:solidFill>
                <a:highlight>
                  <a:srgbClr val="FFFFFF"/>
                </a:highlight>
              </a:rPr>
              <a:t>Use of roslaunch and rqt_console</a:t>
            </a:r>
            <a:endParaRPr sz="2450">
              <a:solidFill>
                <a:srgbClr val="333333"/>
              </a:solidFill>
              <a:highlight>
                <a:srgbClr val="FFFFFF"/>
              </a:highlight>
            </a:endParaRPr>
          </a:p>
          <a:p>
            <a:pPr indent="-384175" lvl="0" marL="457200" rtl="0" algn="l">
              <a:spcBef>
                <a:spcPts val="0"/>
              </a:spcBef>
              <a:spcAft>
                <a:spcPts val="0"/>
              </a:spcAft>
              <a:buClr>
                <a:srgbClr val="333333"/>
              </a:buClr>
              <a:buSzPts val="2450"/>
              <a:buChar char="●"/>
            </a:pPr>
            <a:r>
              <a:rPr lang="en" sz="2450">
                <a:solidFill>
                  <a:srgbClr val="333333"/>
                </a:solidFill>
                <a:highlight>
                  <a:srgbClr val="FFFFFF"/>
                </a:highlight>
              </a:rPr>
              <a:t>Understanding ROS Nodes</a:t>
            </a:r>
            <a:endParaRPr sz="2450">
              <a:solidFill>
                <a:srgbClr val="333333"/>
              </a:solidFill>
              <a:highlight>
                <a:srgbClr val="FFFFFF"/>
              </a:highlight>
            </a:endParaRPr>
          </a:p>
          <a:p>
            <a:pPr indent="-384175" lvl="0" marL="457200" rtl="0" algn="l">
              <a:spcBef>
                <a:spcPts val="0"/>
              </a:spcBef>
              <a:spcAft>
                <a:spcPts val="0"/>
              </a:spcAft>
              <a:buClr>
                <a:srgbClr val="333333"/>
              </a:buClr>
              <a:buSzPts val="2450"/>
              <a:buChar char="●"/>
            </a:pPr>
            <a:r>
              <a:rPr lang="en" sz="2450">
                <a:solidFill>
                  <a:srgbClr val="333333"/>
                </a:solidFill>
                <a:highlight>
                  <a:srgbClr val="FFFFFF"/>
                </a:highlight>
              </a:rPr>
              <a:t>Understanding ROS Topics</a:t>
            </a:r>
            <a:endParaRPr sz="2450">
              <a:solidFill>
                <a:srgbClr val="333333"/>
              </a:solidFill>
              <a:highlight>
                <a:srgbClr val="FFFFFF"/>
              </a:highlight>
            </a:endParaRPr>
          </a:p>
          <a:p>
            <a:pPr indent="-384175" lvl="0" marL="457200" rtl="0" algn="l">
              <a:spcBef>
                <a:spcPts val="0"/>
              </a:spcBef>
              <a:spcAft>
                <a:spcPts val="0"/>
              </a:spcAft>
              <a:buClr>
                <a:srgbClr val="333333"/>
              </a:buClr>
              <a:buSzPts val="2450"/>
              <a:buChar char="●"/>
            </a:pPr>
            <a:r>
              <a:rPr lang="en" sz="2450">
                <a:solidFill>
                  <a:srgbClr val="333333"/>
                </a:solidFill>
                <a:highlight>
                  <a:srgbClr val="FFFFFF"/>
                </a:highlight>
              </a:rPr>
              <a:t>Basic Concept of Publisher and Subscriber</a:t>
            </a:r>
            <a:endParaRPr sz="2450">
              <a:solidFill>
                <a:srgbClr val="333333"/>
              </a:solidFill>
              <a:highlight>
                <a:srgbClr val="FFFFFF"/>
              </a:highlight>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xEl>
                                              <p:pRg end="0" st="0"/>
                                            </p:txEl>
                                          </p:spTgt>
                                        </p:tgtEl>
                                        <p:attrNameLst>
                                          <p:attrName>style.visibility</p:attrName>
                                        </p:attrNameLst>
                                      </p:cBhvr>
                                      <p:to>
                                        <p:strVal val="visible"/>
                                      </p:to>
                                    </p:set>
                                    <p:animEffect filter="fade" transition="in">
                                      <p:cBhvr>
                                        <p:cTn dur="1"/>
                                        <p:tgtEl>
                                          <p:spTgt spid="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xEl>
                                              <p:pRg end="1" st="1"/>
                                            </p:txEl>
                                          </p:spTgt>
                                        </p:tgtEl>
                                        <p:attrNameLst>
                                          <p:attrName>style.visibility</p:attrName>
                                        </p:attrNameLst>
                                      </p:cBhvr>
                                      <p:to>
                                        <p:strVal val="visible"/>
                                      </p:to>
                                    </p:set>
                                    <p:animEffect filter="fade" transition="in">
                                      <p:cBhvr>
                                        <p:cTn dur="1"/>
                                        <p:tgtEl>
                                          <p:spTgt spid="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xEl>
                                              <p:pRg end="2" st="2"/>
                                            </p:txEl>
                                          </p:spTgt>
                                        </p:tgtEl>
                                        <p:attrNameLst>
                                          <p:attrName>style.visibility</p:attrName>
                                        </p:attrNameLst>
                                      </p:cBhvr>
                                      <p:to>
                                        <p:strVal val="visible"/>
                                      </p:to>
                                    </p:set>
                                    <p:animEffect filter="fade" transition="in">
                                      <p:cBhvr>
                                        <p:cTn dur="1"/>
                                        <p:tgtEl>
                                          <p:spTgt spid="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xEl>
                                              <p:pRg end="3" st="3"/>
                                            </p:txEl>
                                          </p:spTgt>
                                        </p:tgtEl>
                                        <p:attrNameLst>
                                          <p:attrName>style.visibility</p:attrName>
                                        </p:attrNameLst>
                                      </p:cBhvr>
                                      <p:to>
                                        <p:strVal val="visible"/>
                                      </p:to>
                                    </p:set>
                                    <p:animEffect filter="fade" transition="in">
                                      <p:cBhvr>
                                        <p:cTn dur="1"/>
                                        <p:tgtEl>
                                          <p:spTgt spid="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xEl>
                                              <p:pRg end="4" st="4"/>
                                            </p:txEl>
                                          </p:spTgt>
                                        </p:tgtEl>
                                        <p:attrNameLst>
                                          <p:attrName>style.visibility</p:attrName>
                                        </p:attrNameLst>
                                      </p:cBhvr>
                                      <p:to>
                                        <p:strVal val="visible"/>
                                      </p:to>
                                    </p:set>
                                    <p:animEffect filter="fade" transition="in">
                                      <p:cBhvr>
                                        <p:cTn dur="1"/>
                                        <p:tgtEl>
                                          <p:spTgt spid="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xEl>
                                              <p:pRg end="5" st="5"/>
                                            </p:txEl>
                                          </p:spTgt>
                                        </p:tgtEl>
                                        <p:attrNameLst>
                                          <p:attrName>style.visibility</p:attrName>
                                        </p:attrNameLst>
                                      </p:cBhvr>
                                      <p:to>
                                        <p:strVal val="visible"/>
                                      </p:to>
                                    </p:set>
                                    <p:animEffect filter="fade" transition="in">
                                      <p:cBhvr>
                                        <p:cTn dur="1"/>
                                        <p:tgtEl>
                                          <p:spTgt spid="7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6" name="Google Shape;30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42"/>
          <p:cNvPicPr preferRelativeResize="0"/>
          <p:nvPr/>
        </p:nvPicPr>
        <p:blipFill>
          <a:blip r:embed="rId3">
            <a:alphaModFix/>
          </a:blip>
          <a:stretch>
            <a:fillRect/>
          </a:stretch>
        </p:blipFill>
        <p:spPr>
          <a:xfrm>
            <a:off x="0" y="-49700"/>
            <a:ext cx="9144000" cy="5258575"/>
          </a:xfrm>
          <a:prstGeom prst="rect">
            <a:avLst/>
          </a:prstGeom>
          <a:noFill/>
          <a:ln>
            <a:noFill/>
          </a:ln>
        </p:spPr>
      </p:pic>
      <p:sp>
        <p:nvSpPr>
          <p:cNvPr id="308" name="Google Shape;308;p42"/>
          <p:cNvSpPr txBox="1"/>
          <p:nvPr/>
        </p:nvSpPr>
        <p:spPr>
          <a:xfrm>
            <a:off x="1808950" y="0"/>
            <a:ext cx="610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rPr>
              <a:t>VIRTUAL </a:t>
            </a:r>
            <a:r>
              <a:rPr b="1" lang="en" sz="2200"/>
              <a:t> FORCE FIELD ALGORITHM (VFF)</a:t>
            </a:r>
            <a:endParaRPr b="1" sz="2200"/>
          </a:p>
        </p:txBody>
      </p:sp>
      <p:pic>
        <p:nvPicPr>
          <p:cNvPr id="309" name="Google Shape;309;p42"/>
          <p:cNvPicPr preferRelativeResize="0"/>
          <p:nvPr/>
        </p:nvPicPr>
        <p:blipFill rotWithShape="1">
          <a:blip r:embed="rId4">
            <a:alphaModFix/>
          </a:blip>
          <a:srcRect b="30169" l="27531" r="44821" t="33577"/>
          <a:stretch/>
        </p:blipFill>
        <p:spPr>
          <a:xfrm>
            <a:off x="2491150" y="1417600"/>
            <a:ext cx="4021075" cy="3416399"/>
          </a:xfrm>
          <a:prstGeom prst="rect">
            <a:avLst/>
          </a:prstGeom>
          <a:noFill/>
          <a:ln>
            <a:noFill/>
          </a:ln>
        </p:spPr>
      </p:pic>
      <p:sp>
        <p:nvSpPr>
          <p:cNvPr id="310" name="Google Shape;310;p42"/>
          <p:cNvSpPr txBox="1"/>
          <p:nvPr/>
        </p:nvSpPr>
        <p:spPr>
          <a:xfrm>
            <a:off x="1863431" y="650888"/>
            <a:ext cx="6823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t>USE OF MARKER TO INDICATE VIRTUAL FORCES</a:t>
            </a:r>
            <a:endParaRPr b="1"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Tree>
  </p:cSld>
  <p:clrMapOvr>
    <a:masterClrMapping/>
  </p:clrMapOvr>
  <mc:AlternateContent>
    <mc:Choice Requires="p14">
      <p:transition spd="slow" p14:dur="1000">
        <p:push/>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Tree>
  </p:cSld>
  <p:clrMapOvr>
    <a:masterClrMapping/>
  </p:clrMapOvr>
  <mc:AlternateContent>
    <mc:Choice Requires="p14">
      <p:transition spd="slow" p14:dur="100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0" y="-49700"/>
            <a:ext cx="9144000" cy="5258575"/>
          </a:xfrm>
          <a:prstGeom prst="rect">
            <a:avLst/>
          </a:prstGeom>
          <a:noFill/>
          <a:ln>
            <a:noFill/>
          </a:ln>
        </p:spPr>
      </p:pic>
      <p:sp>
        <p:nvSpPr>
          <p:cNvPr id="79" name="Google Shape;79;p16"/>
          <p:cNvSpPr txBox="1"/>
          <p:nvPr/>
        </p:nvSpPr>
        <p:spPr>
          <a:xfrm>
            <a:off x="152575" y="445025"/>
            <a:ext cx="3585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t>Gazebo Tutorials </a:t>
            </a:r>
            <a:endParaRPr b="1" sz="2200"/>
          </a:p>
        </p:txBody>
      </p:sp>
      <p:sp>
        <p:nvSpPr>
          <p:cNvPr id="80" name="Google Shape;80;p16"/>
          <p:cNvSpPr txBox="1"/>
          <p:nvPr/>
        </p:nvSpPr>
        <p:spPr>
          <a:xfrm>
            <a:off x="93750" y="1264100"/>
            <a:ext cx="4254300" cy="303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chemeClr val="dk1"/>
                </a:solidFill>
                <a:highlight>
                  <a:srgbClr val="FFFFFF"/>
                </a:highlight>
              </a:rPr>
              <a:t>Gazebo is an open-source 3D robotics modelling and simulator</a:t>
            </a:r>
            <a:endParaRPr b="1" sz="1850">
              <a:solidFill>
                <a:schemeClr val="dk1"/>
              </a:solidFill>
              <a:highlight>
                <a:srgbClr val="FFFFFF"/>
              </a:highlight>
            </a:endParaRPr>
          </a:p>
          <a:p>
            <a:pPr indent="0" lvl="0" marL="0" rtl="0" algn="l">
              <a:spcBef>
                <a:spcPts val="0"/>
              </a:spcBef>
              <a:spcAft>
                <a:spcPts val="0"/>
              </a:spcAft>
              <a:buNone/>
            </a:pPr>
            <a:r>
              <a:t/>
            </a:r>
            <a:endParaRPr b="1" sz="1850">
              <a:solidFill>
                <a:schemeClr val="dk1"/>
              </a:solidFill>
              <a:highlight>
                <a:srgbClr val="FFFFFF"/>
              </a:highlight>
            </a:endParaRPr>
          </a:p>
          <a:p>
            <a:pPr indent="-346075" lvl="0" marL="457200" rtl="0" algn="l">
              <a:spcBef>
                <a:spcPts val="0"/>
              </a:spcBef>
              <a:spcAft>
                <a:spcPts val="0"/>
              </a:spcAft>
              <a:buClr>
                <a:schemeClr val="dk1"/>
              </a:buClr>
              <a:buSzPts val="1850"/>
              <a:buChar char="●"/>
            </a:pPr>
            <a:r>
              <a:rPr b="1" lang="en" sz="1850">
                <a:solidFill>
                  <a:schemeClr val="dk1"/>
                </a:solidFill>
                <a:highlight>
                  <a:srgbClr val="FFFFFF"/>
                </a:highlight>
              </a:rPr>
              <a:t>Understanding the GUI</a:t>
            </a:r>
            <a:endParaRPr b="1" sz="1850">
              <a:solidFill>
                <a:schemeClr val="dk1"/>
              </a:solidFill>
              <a:highlight>
                <a:srgbClr val="FFFFFF"/>
              </a:highlight>
            </a:endParaRPr>
          </a:p>
          <a:p>
            <a:pPr indent="-346075" lvl="0" marL="457200" rtl="0" algn="l">
              <a:spcBef>
                <a:spcPts val="0"/>
              </a:spcBef>
              <a:spcAft>
                <a:spcPts val="0"/>
              </a:spcAft>
              <a:buClr>
                <a:schemeClr val="dk1"/>
              </a:buClr>
              <a:buSzPts val="1850"/>
              <a:buChar char="●"/>
            </a:pPr>
            <a:r>
              <a:rPr b="1" lang="en" sz="1850">
                <a:solidFill>
                  <a:schemeClr val="dk1"/>
                </a:solidFill>
                <a:highlight>
                  <a:srgbClr val="FFFFFF"/>
                </a:highlight>
              </a:rPr>
              <a:t>Use of the Model Editor</a:t>
            </a:r>
            <a:endParaRPr b="1" sz="1850">
              <a:solidFill>
                <a:schemeClr val="dk1"/>
              </a:solidFill>
              <a:highlight>
                <a:srgbClr val="FFFFFF"/>
              </a:highlight>
            </a:endParaRPr>
          </a:p>
          <a:p>
            <a:pPr indent="-346075" lvl="0" marL="457200" rtl="0" algn="l">
              <a:spcBef>
                <a:spcPts val="0"/>
              </a:spcBef>
              <a:spcAft>
                <a:spcPts val="0"/>
              </a:spcAft>
              <a:buClr>
                <a:schemeClr val="dk1"/>
              </a:buClr>
              <a:buSzPts val="1850"/>
              <a:buChar char="●"/>
            </a:pPr>
            <a:r>
              <a:rPr b="1" lang="en" sz="1850">
                <a:solidFill>
                  <a:schemeClr val="dk1"/>
                </a:solidFill>
                <a:highlight>
                  <a:srgbClr val="FFFFFF"/>
                </a:highlight>
              </a:rPr>
              <a:t>Creating Environment and </a:t>
            </a:r>
            <a:endParaRPr b="1" sz="1850">
              <a:solidFill>
                <a:schemeClr val="dk1"/>
              </a:solidFill>
              <a:highlight>
                <a:srgbClr val="FFFFFF"/>
              </a:highlight>
            </a:endParaRPr>
          </a:p>
          <a:p>
            <a:pPr indent="0" lvl="0" marL="457200" rtl="0" algn="l">
              <a:spcBef>
                <a:spcPts val="0"/>
              </a:spcBef>
              <a:spcAft>
                <a:spcPts val="0"/>
              </a:spcAft>
              <a:buNone/>
            </a:pPr>
            <a:r>
              <a:rPr b="1" lang="en" sz="1850">
                <a:solidFill>
                  <a:schemeClr val="dk1"/>
                </a:solidFill>
                <a:highlight>
                  <a:srgbClr val="FFFFFF"/>
                </a:highlight>
              </a:rPr>
              <a:t>Using Plugins </a:t>
            </a:r>
            <a:endParaRPr b="1" sz="1850">
              <a:solidFill>
                <a:schemeClr val="dk1"/>
              </a:solidFill>
              <a:highlight>
                <a:srgbClr val="FFFFFF"/>
              </a:highlight>
            </a:endParaRPr>
          </a:p>
          <a:p>
            <a:pPr indent="-346075" lvl="0" marL="457200" rtl="0" algn="l">
              <a:spcBef>
                <a:spcPts val="0"/>
              </a:spcBef>
              <a:spcAft>
                <a:spcPts val="0"/>
              </a:spcAft>
              <a:buClr>
                <a:schemeClr val="dk1"/>
              </a:buClr>
              <a:buSzPts val="1850"/>
              <a:buChar char="●"/>
            </a:pPr>
            <a:r>
              <a:rPr b="1" lang="en" sz="1850">
                <a:solidFill>
                  <a:schemeClr val="dk1"/>
                </a:solidFill>
                <a:highlight>
                  <a:srgbClr val="FFFFFF"/>
                </a:highlight>
              </a:rPr>
              <a:t>SDF modeling using by constructing a rotating lidar sensor</a:t>
            </a:r>
            <a:endParaRPr b="1" sz="1850">
              <a:solidFill>
                <a:schemeClr val="dk1"/>
              </a:solidFill>
              <a:highlight>
                <a:srgbClr val="FFFFFF"/>
              </a:highlight>
            </a:endParaRPr>
          </a:p>
        </p:txBody>
      </p:sp>
      <p:pic>
        <p:nvPicPr>
          <p:cNvPr id="81" name="Google Shape;81;p16"/>
          <p:cNvPicPr preferRelativeResize="0"/>
          <p:nvPr/>
        </p:nvPicPr>
        <p:blipFill>
          <a:blip r:embed="rId4">
            <a:alphaModFix/>
          </a:blip>
          <a:stretch>
            <a:fillRect/>
          </a:stretch>
        </p:blipFill>
        <p:spPr>
          <a:xfrm>
            <a:off x="3988400" y="0"/>
            <a:ext cx="5155599" cy="535022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7"/>
          <p:cNvPicPr preferRelativeResize="0"/>
          <p:nvPr/>
        </p:nvPicPr>
        <p:blipFill>
          <a:blip r:embed="rId3">
            <a:alphaModFix/>
          </a:blip>
          <a:stretch>
            <a:fillRect/>
          </a:stretch>
        </p:blipFill>
        <p:spPr>
          <a:xfrm>
            <a:off x="0" y="-49700"/>
            <a:ext cx="9144000" cy="5258575"/>
          </a:xfrm>
          <a:prstGeom prst="rect">
            <a:avLst/>
          </a:prstGeom>
          <a:noFill/>
          <a:ln>
            <a:noFill/>
          </a:ln>
        </p:spPr>
      </p:pic>
      <p:pic>
        <p:nvPicPr>
          <p:cNvPr id="89" name="Google Shape;89;p17"/>
          <p:cNvPicPr preferRelativeResize="0"/>
          <p:nvPr/>
        </p:nvPicPr>
        <p:blipFill>
          <a:blip r:embed="rId3">
            <a:alphaModFix/>
          </a:blip>
          <a:stretch>
            <a:fillRect/>
          </a:stretch>
        </p:blipFill>
        <p:spPr>
          <a:xfrm>
            <a:off x="0" y="-267650"/>
            <a:ext cx="9144000" cy="5258575"/>
          </a:xfrm>
          <a:prstGeom prst="rect">
            <a:avLst/>
          </a:prstGeom>
          <a:noFill/>
          <a:ln>
            <a:noFill/>
          </a:ln>
        </p:spPr>
      </p:pic>
      <p:sp>
        <p:nvSpPr>
          <p:cNvPr id="90" name="Google Shape;90;p17"/>
          <p:cNvSpPr txBox="1"/>
          <p:nvPr/>
        </p:nvSpPr>
        <p:spPr>
          <a:xfrm>
            <a:off x="523625" y="-49700"/>
            <a:ext cx="3585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t>RViz</a:t>
            </a:r>
            <a:endParaRPr b="1" sz="2200"/>
          </a:p>
        </p:txBody>
      </p:sp>
      <p:sp>
        <p:nvSpPr>
          <p:cNvPr id="91" name="Google Shape;91;p17"/>
          <p:cNvSpPr txBox="1"/>
          <p:nvPr/>
        </p:nvSpPr>
        <p:spPr>
          <a:xfrm>
            <a:off x="76275" y="575925"/>
            <a:ext cx="5067300" cy="47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RViz is a 3D Visualization Environment specifically for robot development. RViz lets us view what the  robot is seeing, thinking and doing. </a:t>
            </a:r>
            <a:br>
              <a:rPr lang="en" sz="2000"/>
            </a:br>
            <a:br>
              <a:rPr lang="en" sz="2000"/>
            </a:br>
            <a:r>
              <a:rPr lang="en" sz="2000"/>
              <a:t>There are two main ways to put data in RViz’s world:</a:t>
            </a:r>
            <a:endParaRPr sz="2000"/>
          </a:p>
          <a:p>
            <a:pPr indent="-355600" lvl="0" marL="457200" rtl="0" algn="l">
              <a:spcBef>
                <a:spcPts val="0"/>
              </a:spcBef>
              <a:spcAft>
                <a:spcPts val="0"/>
              </a:spcAft>
              <a:buSzPts val="2000"/>
              <a:buChar char="●"/>
            </a:pPr>
            <a:r>
              <a:rPr lang="en" sz="2000"/>
              <a:t>RViz understands sensor and state information, like laser scan , cameras, point </a:t>
            </a:r>
            <a:r>
              <a:rPr lang="en" sz="2000"/>
              <a:t>cloud</a:t>
            </a:r>
            <a:r>
              <a:rPr lang="en" sz="2000"/>
              <a:t> , coordinate frames</a:t>
            </a:r>
            <a:endParaRPr sz="2000"/>
          </a:p>
          <a:p>
            <a:pPr indent="-361950" lvl="0" marL="457200" rtl="0" algn="l">
              <a:spcBef>
                <a:spcPts val="0"/>
              </a:spcBef>
              <a:spcAft>
                <a:spcPts val="0"/>
              </a:spcAft>
              <a:buSzPts val="2100"/>
              <a:buChar char="●"/>
            </a:pPr>
            <a:r>
              <a:rPr lang="en" sz="2000"/>
              <a:t> </a:t>
            </a:r>
            <a:r>
              <a:rPr lang="en" sz="2000"/>
              <a:t>There is visualization markers that </a:t>
            </a:r>
            <a:r>
              <a:rPr lang="en" sz="2050">
                <a:solidFill>
                  <a:srgbClr val="333333"/>
                </a:solidFill>
                <a:highlight>
                  <a:srgbClr val="FFFFFF"/>
                </a:highlight>
              </a:rPr>
              <a:t>allows programmatic addition of various primitive shapes to the 3D view</a:t>
            </a:r>
            <a:endParaRPr sz="2400"/>
          </a:p>
          <a:p>
            <a:pPr indent="0" lvl="0" marL="0" rtl="0" algn="l">
              <a:spcBef>
                <a:spcPts val="0"/>
              </a:spcBef>
              <a:spcAft>
                <a:spcPts val="0"/>
              </a:spcAft>
              <a:buNone/>
            </a:pPr>
            <a:r>
              <a:t/>
            </a:r>
            <a:endParaRPr sz="1300"/>
          </a:p>
        </p:txBody>
      </p:sp>
      <p:pic>
        <p:nvPicPr>
          <p:cNvPr id="92" name="Google Shape;92;p17"/>
          <p:cNvPicPr preferRelativeResize="0"/>
          <p:nvPr/>
        </p:nvPicPr>
        <p:blipFill>
          <a:blip r:embed="rId4">
            <a:alphaModFix/>
          </a:blip>
          <a:stretch>
            <a:fillRect/>
          </a:stretch>
        </p:blipFill>
        <p:spPr>
          <a:xfrm>
            <a:off x="5056325" y="0"/>
            <a:ext cx="4087676" cy="514350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1000"/>
                                        <p:tgtEl>
                                          <p:spTgt spid="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1000"/>
                                        <p:tgtEl>
                                          <p:spTgt spid="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1000"/>
                                        <p:tgtEl>
                                          <p:spTgt spid="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animEffect filter="fade" transition="in">
                                      <p:cBhvr>
                                        <p:cTn dur="1000"/>
                                        <p:tgtEl>
                                          <p:spTgt spid="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0"/>
            <a:ext cx="9144000" cy="5110175"/>
          </a:xfrm>
          <a:prstGeom prst="rect">
            <a:avLst/>
          </a:prstGeom>
          <a:noFill/>
          <a:ln>
            <a:noFill/>
          </a:ln>
        </p:spPr>
      </p:pic>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solidFill>
                  <a:schemeClr val="lt1"/>
                </a:solidFill>
              </a:rPr>
              <a:t>TF</a:t>
            </a:r>
            <a:endParaRPr>
              <a:solidFill>
                <a:schemeClr val="lt1"/>
              </a:solidFill>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=&gt; In  </a:t>
            </a:r>
            <a:r>
              <a:rPr lang="en">
                <a:solidFill>
                  <a:schemeClr val="lt1"/>
                </a:solidFill>
              </a:rPr>
              <a:t>simplest</a:t>
            </a:r>
            <a:r>
              <a:rPr lang="en">
                <a:solidFill>
                  <a:schemeClr val="lt1"/>
                </a:solidFill>
              </a:rPr>
              <a:t> term TF</a:t>
            </a:r>
            <a:r>
              <a:rPr lang="en"/>
              <a:t> </a:t>
            </a:r>
            <a:r>
              <a:rPr lang="en">
                <a:solidFill>
                  <a:schemeClr val="lt1"/>
                </a:solidFill>
              </a:rPr>
              <a:t>handles</a:t>
            </a:r>
            <a:r>
              <a:rPr lang="en">
                <a:solidFill>
                  <a:schemeClr val="lt1"/>
                </a:solidFill>
              </a:rPr>
              <a:t> the transformation between frames</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rPr lang="en">
                <a:solidFill>
                  <a:schemeClr val="lt1"/>
                </a:solidFill>
              </a:rPr>
              <a:t>=&gt; </a:t>
            </a:r>
            <a:r>
              <a:rPr lang="en">
                <a:solidFill>
                  <a:schemeClr val="lt1"/>
                </a:solidFill>
              </a:rPr>
              <a:t>Everything</a:t>
            </a:r>
            <a:r>
              <a:rPr lang="en">
                <a:solidFill>
                  <a:schemeClr val="lt1"/>
                </a:solidFill>
              </a:rPr>
              <a:t> is a Frame</a:t>
            </a:r>
            <a:endParaRPr>
              <a:solidFill>
                <a:schemeClr val="lt1"/>
              </a:solidFill>
            </a:endParaRPr>
          </a:p>
        </p:txBody>
      </p:sp>
      <p:pic>
        <p:nvPicPr>
          <p:cNvPr id="100" name="Google Shape;100;p18"/>
          <p:cNvPicPr preferRelativeResize="0"/>
          <p:nvPr/>
        </p:nvPicPr>
        <p:blipFill rotWithShape="1">
          <a:blip r:embed="rId4">
            <a:alphaModFix/>
          </a:blip>
          <a:srcRect b="0" l="49130" r="0" t="6173"/>
          <a:stretch/>
        </p:blipFill>
        <p:spPr>
          <a:xfrm>
            <a:off x="2902475" y="328813"/>
            <a:ext cx="918125" cy="805125"/>
          </a:xfrm>
          <a:prstGeom prst="rect">
            <a:avLst/>
          </a:prstGeom>
          <a:noFill/>
          <a:ln>
            <a:noFill/>
          </a:ln>
        </p:spPr>
      </p:pic>
      <p:pic>
        <p:nvPicPr>
          <p:cNvPr id="101" name="Google Shape;101;p18"/>
          <p:cNvPicPr preferRelativeResize="0"/>
          <p:nvPr/>
        </p:nvPicPr>
        <p:blipFill>
          <a:blip r:embed="rId5">
            <a:alphaModFix/>
          </a:blip>
          <a:stretch>
            <a:fillRect/>
          </a:stretch>
        </p:blipFill>
        <p:spPr>
          <a:xfrm>
            <a:off x="515249" y="2708425"/>
            <a:ext cx="3101150" cy="2044150"/>
          </a:xfrm>
          <a:prstGeom prst="rect">
            <a:avLst/>
          </a:prstGeom>
          <a:noFill/>
          <a:ln>
            <a:noFill/>
          </a:ln>
        </p:spPr>
      </p:pic>
      <p:pic>
        <p:nvPicPr>
          <p:cNvPr id="102" name="Google Shape;102;p18"/>
          <p:cNvPicPr preferRelativeResize="0"/>
          <p:nvPr/>
        </p:nvPicPr>
        <p:blipFill>
          <a:blip r:embed="rId6">
            <a:alphaModFix/>
          </a:blip>
          <a:stretch>
            <a:fillRect/>
          </a:stretch>
        </p:blipFill>
        <p:spPr>
          <a:xfrm>
            <a:off x="4900738" y="2706363"/>
            <a:ext cx="3099816" cy="20482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0" st="0"/>
                                            </p:txEl>
                                          </p:spTgt>
                                        </p:tgtEl>
                                        <p:attrNameLst>
                                          <p:attrName>style.visibility</p:attrName>
                                        </p:attrNameLst>
                                      </p:cBhvr>
                                      <p:to>
                                        <p:strVal val="visible"/>
                                      </p:to>
                                    </p:set>
                                    <p:animEffect filter="fade" transition="in">
                                      <p:cBhvr>
                                        <p:cTn dur="1000"/>
                                        <p:tgtEl>
                                          <p:spTgt spid="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1" st="1"/>
                                            </p:txEl>
                                          </p:spTgt>
                                        </p:tgtEl>
                                        <p:attrNameLst>
                                          <p:attrName>style.visibility</p:attrName>
                                        </p:attrNameLst>
                                      </p:cBhvr>
                                      <p:to>
                                        <p:strVal val="visible"/>
                                      </p:to>
                                    </p:set>
                                    <p:animEffect filter="fade" transition="in">
                                      <p:cBhvr>
                                        <p:cTn dur="1000"/>
                                        <p:tgtEl>
                                          <p:spTgt spid="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xEl>
                                              <p:pRg end="2" st="2"/>
                                            </p:txEl>
                                          </p:spTgt>
                                        </p:tgtEl>
                                        <p:attrNameLst>
                                          <p:attrName>style.visibility</p:attrName>
                                        </p:attrNameLst>
                                      </p:cBhvr>
                                      <p:to>
                                        <p:strVal val="visible"/>
                                      </p:to>
                                    </p:set>
                                    <p:animEffect filter="fade" transition="in">
                                      <p:cBhvr>
                                        <p:cTn dur="1000"/>
                                        <p:tgtEl>
                                          <p:spTgt spid="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0" y="0"/>
            <a:ext cx="9144000" cy="5110175"/>
          </a:xfrm>
          <a:prstGeom prst="rect">
            <a:avLst/>
          </a:prstGeom>
          <a:noFill/>
          <a:ln>
            <a:noFill/>
          </a:ln>
        </p:spPr>
      </p:pic>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solidFill>
                  <a:schemeClr val="lt1"/>
                </a:solidFill>
              </a:rPr>
              <a:t>URDF</a:t>
            </a:r>
            <a:r>
              <a:rPr lang="en"/>
              <a:t> </a:t>
            </a:r>
            <a:endParaRPr/>
          </a:p>
        </p:txBody>
      </p:sp>
      <p:sp>
        <p:nvSpPr>
          <p:cNvPr id="109" name="Google Shape;109;p19"/>
          <p:cNvSpPr txBox="1"/>
          <p:nvPr>
            <p:ph idx="1" type="body"/>
          </p:nvPr>
        </p:nvSpPr>
        <p:spPr>
          <a:xfrm>
            <a:off x="311700" y="1152475"/>
            <a:ext cx="8520600" cy="3705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b="1" sz="4270">
              <a:solidFill>
                <a:schemeClr val="lt1"/>
              </a:solidFill>
            </a:endParaRPr>
          </a:p>
          <a:p>
            <a:pPr indent="0" lvl="0" marL="0" rtl="0" algn="l">
              <a:spcBef>
                <a:spcPts val="1200"/>
              </a:spcBef>
              <a:spcAft>
                <a:spcPts val="0"/>
              </a:spcAft>
              <a:buNone/>
            </a:pPr>
            <a:r>
              <a:rPr b="1" lang="en" sz="6977">
                <a:solidFill>
                  <a:schemeClr val="lt1"/>
                </a:solidFill>
              </a:rPr>
              <a:t>=&gt; Stands for Unified Robotics Description Format</a:t>
            </a:r>
            <a:endParaRPr b="1" sz="6977">
              <a:solidFill>
                <a:schemeClr val="lt1"/>
              </a:solidFill>
            </a:endParaRPr>
          </a:p>
          <a:p>
            <a:pPr indent="0" lvl="0" marL="0" rtl="0" algn="l">
              <a:spcBef>
                <a:spcPts val="1200"/>
              </a:spcBef>
              <a:spcAft>
                <a:spcPts val="0"/>
              </a:spcAft>
              <a:buNone/>
            </a:pPr>
            <a:r>
              <a:rPr b="1" lang="en" sz="6977">
                <a:solidFill>
                  <a:schemeClr val="lt1"/>
                </a:solidFill>
              </a:rPr>
              <a:t>=&gt; Collection of description that defines a Robot</a:t>
            </a:r>
            <a:endParaRPr b="1" sz="6977">
              <a:solidFill>
                <a:schemeClr val="lt1"/>
              </a:solidFill>
            </a:endParaRPr>
          </a:p>
          <a:p>
            <a:pPr indent="0" lvl="0" marL="0" rtl="0" algn="l">
              <a:spcBef>
                <a:spcPts val="1200"/>
              </a:spcBef>
              <a:spcAft>
                <a:spcPts val="0"/>
              </a:spcAft>
              <a:buNone/>
            </a:pPr>
            <a:r>
              <a:t/>
            </a:r>
            <a:endParaRPr sz="6977"/>
          </a:p>
          <a:p>
            <a:pPr indent="0" lvl="0" marL="0" rtl="0" algn="l">
              <a:spcBef>
                <a:spcPts val="1200"/>
              </a:spcBef>
              <a:spcAft>
                <a:spcPts val="0"/>
              </a:spcAft>
              <a:buNone/>
            </a:pPr>
            <a:r>
              <a:t/>
            </a:r>
            <a:endParaRPr b="1" sz="6977">
              <a:solidFill>
                <a:schemeClr val="lt1"/>
              </a:solidFill>
            </a:endParaRPr>
          </a:p>
          <a:p>
            <a:pPr indent="0" lvl="0" marL="0" rtl="0" algn="l">
              <a:spcBef>
                <a:spcPts val="1200"/>
              </a:spcBef>
              <a:spcAft>
                <a:spcPts val="0"/>
              </a:spcAft>
              <a:buNone/>
            </a:pPr>
            <a:r>
              <a:rPr b="1" lang="en" sz="6977">
                <a:solidFill>
                  <a:schemeClr val="lt1"/>
                </a:solidFill>
              </a:rPr>
              <a:t>Advantages:</a:t>
            </a:r>
            <a:endParaRPr b="1" sz="6977">
              <a:solidFill>
                <a:schemeClr val="lt1"/>
              </a:solidFill>
            </a:endParaRPr>
          </a:p>
          <a:p>
            <a:pPr indent="0" lvl="0" marL="0" rtl="0" algn="l">
              <a:spcBef>
                <a:spcPts val="1200"/>
              </a:spcBef>
              <a:spcAft>
                <a:spcPts val="0"/>
              </a:spcAft>
              <a:buNone/>
            </a:pPr>
            <a:r>
              <a:rPr b="1" lang="en" sz="6977">
                <a:solidFill>
                  <a:schemeClr val="lt1"/>
                </a:solidFill>
              </a:rPr>
              <a:t>=&gt; Working with simulation</a:t>
            </a:r>
            <a:endParaRPr b="1" sz="6977">
              <a:solidFill>
                <a:schemeClr val="lt1"/>
              </a:solidFill>
            </a:endParaRPr>
          </a:p>
          <a:p>
            <a:pPr indent="0" lvl="0" marL="0" rtl="0" algn="l">
              <a:spcBef>
                <a:spcPts val="1200"/>
              </a:spcBef>
              <a:spcAft>
                <a:spcPts val="0"/>
              </a:spcAft>
              <a:buNone/>
            </a:pPr>
            <a:r>
              <a:rPr b="1" lang="en" sz="6977">
                <a:solidFill>
                  <a:schemeClr val="lt1"/>
                </a:solidFill>
              </a:rPr>
              <a:t>=&gt; Implement programs before trying on the </a:t>
            </a:r>
            <a:endParaRPr b="1" sz="6977">
              <a:solidFill>
                <a:schemeClr val="lt1"/>
              </a:solidFill>
            </a:endParaRPr>
          </a:p>
          <a:p>
            <a:pPr indent="0" lvl="0" marL="0" rtl="0" algn="l">
              <a:spcBef>
                <a:spcPts val="1200"/>
              </a:spcBef>
              <a:spcAft>
                <a:spcPts val="0"/>
              </a:spcAft>
              <a:buNone/>
            </a:pPr>
            <a:r>
              <a:rPr b="1" lang="en" sz="6977">
                <a:solidFill>
                  <a:schemeClr val="lt1"/>
                </a:solidFill>
              </a:rPr>
              <a:t>real robot</a:t>
            </a:r>
            <a:endParaRPr b="1" sz="6977">
              <a:solidFill>
                <a:schemeClr val="lt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a:t>
            </a:r>
            <a:endParaRPr/>
          </a:p>
        </p:txBody>
      </p:sp>
      <p:pic>
        <p:nvPicPr>
          <p:cNvPr id="110" name="Google Shape;110;p19"/>
          <p:cNvPicPr preferRelativeResize="0"/>
          <p:nvPr/>
        </p:nvPicPr>
        <p:blipFill rotWithShape="1">
          <a:blip r:embed="rId4">
            <a:alphaModFix/>
          </a:blip>
          <a:srcRect b="9362" l="1395" r="6819" t="18953"/>
          <a:stretch/>
        </p:blipFill>
        <p:spPr>
          <a:xfrm>
            <a:off x="1953075" y="252125"/>
            <a:ext cx="2170076" cy="847375"/>
          </a:xfrm>
          <a:prstGeom prst="rect">
            <a:avLst/>
          </a:prstGeom>
          <a:noFill/>
          <a:ln>
            <a:noFill/>
          </a:ln>
        </p:spPr>
      </p:pic>
      <p:pic>
        <p:nvPicPr>
          <p:cNvPr id="111" name="Google Shape;111;p19"/>
          <p:cNvPicPr preferRelativeResize="0"/>
          <p:nvPr/>
        </p:nvPicPr>
        <p:blipFill>
          <a:blip r:embed="rId5">
            <a:alphaModFix/>
          </a:blip>
          <a:stretch>
            <a:fillRect/>
          </a:stretch>
        </p:blipFill>
        <p:spPr>
          <a:xfrm>
            <a:off x="5375713" y="3029025"/>
            <a:ext cx="3400425"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animEffect filter="fade" transition="in">
                                      <p:cBhvr>
                                        <p:cTn dur="1000"/>
                                        <p:tgtEl>
                                          <p:spTgt spid="1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4" st="4"/>
                                            </p:txEl>
                                          </p:spTgt>
                                        </p:tgtEl>
                                        <p:attrNameLst>
                                          <p:attrName>style.visibility</p:attrName>
                                        </p:attrNameLst>
                                      </p:cBhvr>
                                      <p:to>
                                        <p:strVal val="visible"/>
                                      </p:to>
                                    </p:set>
                                    <p:animEffect filter="fade" transition="in">
                                      <p:cBhvr>
                                        <p:cTn dur="1000"/>
                                        <p:tgtEl>
                                          <p:spTgt spid="1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5" st="5"/>
                                            </p:txEl>
                                          </p:spTgt>
                                        </p:tgtEl>
                                        <p:attrNameLst>
                                          <p:attrName>style.visibility</p:attrName>
                                        </p:attrNameLst>
                                      </p:cBhvr>
                                      <p:to>
                                        <p:strVal val="visible"/>
                                      </p:to>
                                    </p:set>
                                    <p:animEffect filter="fade" transition="in">
                                      <p:cBhvr>
                                        <p:cTn dur="1000"/>
                                        <p:tgtEl>
                                          <p:spTgt spid="1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6" st="6"/>
                                            </p:txEl>
                                          </p:spTgt>
                                        </p:tgtEl>
                                        <p:attrNameLst>
                                          <p:attrName>style.visibility</p:attrName>
                                        </p:attrNameLst>
                                      </p:cBhvr>
                                      <p:to>
                                        <p:strVal val="visible"/>
                                      </p:to>
                                    </p:set>
                                    <p:animEffect filter="fade" transition="in">
                                      <p:cBhvr>
                                        <p:cTn dur="1000"/>
                                        <p:tgtEl>
                                          <p:spTgt spid="10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7" st="7"/>
                                            </p:txEl>
                                          </p:spTgt>
                                        </p:tgtEl>
                                        <p:attrNameLst>
                                          <p:attrName>style.visibility</p:attrName>
                                        </p:attrNameLst>
                                      </p:cBhvr>
                                      <p:to>
                                        <p:strVal val="visible"/>
                                      </p:to>
                                    </p:set>
                                    <p:animEffect filter="fade" transition="in">
                                      <p:cBhvr>
                                        <p:cTn dur="1000"/>
                                        <p:tgtEl>
                                          <p:spTgt spid="10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8" st="8"/>
                                            </p:txEl>
                                          </p:spTgt>
                                        </p:tgtEl>
                                        <p:attrNameLst>
                                          <p:attrName>style.visibility</p:attrName>
                                        </p:attrNameLst>
                                      </p:cBhvr>
                                      <p:to>
                                        <p:strVal val="visible"/>
                                      </p:to>
                                    </p:set>
                                    <p:animEffect filter="fade" transition="in">
                                      <p:cBhvr>
                                        <p:cTn dur="1000"/>
                                        <p:tgtEl>
                                          <p:spTgt spid="10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9" st="9"/>
                                            </p:txEl>
                                          </p:spTgt>
                                        </p:tgtEl>
                                        <p:attrNameLst>
                                          <p:attrName>style.visibility</p:attrName>
                                        </p:attrNameLst>
                                      </p:cBhvr>
                                      <p:to>
                                        <p:strVal val="visible"/>
                                      </p:to>
                                    </p:set>
                                    <p:animEffect filter="fade" transition="in">
                                      <p:cBhvr>
                                        <p:cTn dur="1000"/>
                                        <p:tgtEl>
                                          <p:spTgt spid="10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0" st="10"/>
                                            </p:txEl>
                                          </p:spTgt>
                                        </p:tgtEl>
                                        <p:attrNameLst>
                                          <p:attrName>style.visibility</p:attrName>
                                        </p:attrNameLst>
                                      </p:cBhvr>
                                      <p:to>
                                        <p:strVal val="visible"/>
                                      </p:to>
                                    </p:set>
                                    <p:animEffect filter="fade" transition="in">
                                      <p:cBhvr>
                                        <p:cTn dur="1000"/>
                                        <p:tgtEl>
                                          <p:spTgt spid="109">
                                            <p:txEl>
                                              <p:pRg end="10" st="1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0"/>
          <p:cNvSpPr txBox="1"/>
          <p:nvPr>
            <p:ph type="title"/>
          </p:nvPr>
        </p:nvSpPr>
        <p:spPr>
          <a:xfrm>
            <a:off x="123375" y="161875"/>
            <a:ext cx="3578700" cy="572700"/>
          </a:xfrm>
          <a:prstGeom prst="rect">
            <a:avLst/>
          </a:prstGeom>
          <a:no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t>ROS Navigation Stack</a:t>
            </a:r>
            <a:endParaRPr b="1" u="sng"/>
          </a:p>
        </p:txBody>
      </p:sp>
      <p:sp>
        <p:nvSpPr>
          <p:cNvPr id="117" name="Google Shape;117;p20"/>
          <p:cNvSpPr txBox="1"/>
          <p:nvPr/>
        </p:nvSpPr>
        <p:spPr>
          <a:xfrm>
            <a:off x="298850" y="660625"/>
            <a:ext cx="3481800" cy="3934800"/>
          </a:xfrm>
          <a:prstGeom prst="rect">
            <a:avLst/>
          </a:prstGeom>
          <a:noFill/>
          <a:ln>
            <a:noFill/>
          </a:ln>
          <a:effectLst>
            <a:outerShdw blurRad="1428750" rotWithShape="0" algn="bl" dist="9525">
              <a:srgbClr val="000000"/>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200">
                <a:solidFill>
                  <a:schemeClr val="dk1"/>
                </a:solidFill>
              </a:rPr>
              <a:t>=&gt; </a:t>
            </a:r>
            <a:r>
              <a:rPr b="1" lang="en" sz="1700">
                <a:solidFill>
                  <a:schemeClr val="dk1"/>
                </a:solidFill>
              </a:rPr>
              <a:t>Navigation is an essential part of robotics, particularly in robot control.</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rPr>
              <a:t>=&gt;</a:t>
            </a:r>
            <a:r>
              <a:rPr b="1" lang="en" sz="1600">
                <a:solidFill>
                  <a:schemeClr val="dk1"/>
                </a:solidFill>
              </a:rPr>
              <a:t>ROS navigation package provides us with a 2D navigation stack that takes in information from odometry, sensor streams, and a goal pose and outputs safe velocity commands that are sent to a mobile base.</a:t>
            </a:r>
            <a:endParaRPr b="1" sz="1900">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21" name="Shape 121"/>
        <p:cNvGrpSpPr/>
        <p:nvPr/>
      </p:nvGrpSpPr>
      <p:grpSpPr>
        <a:xfrm>
          <a:off x="0" y="0"/>
          <a:ext cx="0" cy="0"/>
          <a:chOff x="0" y="0"/>
          <a:chExt cx="0" cy="0"/>
        </a:xfrm>
      </p:grpSpPr>
      <p:sp>
        <p:nvSpPr>
          <p:cNvPr id="122" name="Google Shape;122;p21"/>
          <p:cNvSpPr txBox="1"/>
          <p:nvPr>
            <p:ph type="title"/>
          </p:nvPr>
        </p:nvSpPr>
        <p:spPr>
          <a:xfrm>
            <a:off x="248775" y="20907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u="sng"/>
              <a:t>Move_base package within ROS navigation</a:t>
            </a:r>
            <a:endParaRPr b="1" u="sng"/>
          </a:p>
        </p:txBody>
      </p:sp>
      <p:sp>
        <p:nvSpPr>
          <p:cNvPr id="123" name="Google Shape;123;p21"/>
          <p:cNvSpPr txBox="1"/>
          <p:nvPr/>
        </p:nvSpPr>
        <p:spPr>
          <a:xfrm>
            <a:off x="157300" y="817925"/>
            <a:ext cx="2862600" cy="410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t>=&gt; This is the top level view of the move_base within ROS navigation.</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 sz="1700"/>
              <a:t>=&gt; The box at the center represents the move_base.</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 sz="1700"/>
              <a:t>=&gt; It takes all the sensor information, odometry ,messages and build all the planning with in it.</a:t>
            </a:r>
            <a:endParaRPr sz="1700"/>
          </a:p>
          <a:p>
            <a:pPr indent="0" lvl="0" marL="0" rtl="0" algn="just">
              <a:spcBef>
                <a:spcPts val="0"/>
              </a:spcBef>
              <a:spcAft>
                <a:spcPts val="0"/>
              </a:spcAft>
              <a:buNone/>
            </a:pPr>
            <a:r>
              <a:t/>
            </a:r>
            <a:endParaRPr sz="1700"/>
          </a:p>
          <a:p>
            <a:pPr indent="0" lvl="0" marL="0" rtl="0" algn="just">
              <a:spcBef>
                <a:spcPts val="0"/>
              </a:spcBef>
              <a:spcAft>
                <a:spcPts val="0"/>
              </a:spcAft>
              <a:buNone/>
            </a:pPr>
            <a:r>
              <a:rPr lang="en" sz="1700"/>
              <a:t>=&gt; Finally it publishes the safe driving commands to the robot base.</a:t>
            </a:r>
            <a:endParaRPr sz="1700"/>
          </a:p>
        </p:txBody>
      </p:sp>
      <p:pic>
        <p:nvPicPr>
          <p:cNvPr id="124" name="Google Shape;124;p21"/>
          <p:cNvPicPr preferRelativeResize="0"/>
          <p:nvPr/>
        </p:nvPicPr>
        <p:blipFill>
          <a:blip r:embed="rId3">
            <a:alphaModFix/>
          </a:blip>
          <a:stretch>
            <a:fillRect/>
          </a:stretch>
        </p:blipFill>
        <p:spPr>
          <a:xfrm>
            <a:off x="3172300" y="1494775"/>
            <a:ext cx="5864049" cy="2398751"/>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